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6"/>
  </p:notesMasterIdLst>
  <p:sldIdLst>
    <p:sldId id="257" r:id="rId2"/>
    <p:sldId id="269" r:id="rId3"/>
    <p:sldId id="258" r:id="rId4"/>
    <p:sldId id="259" r:id="rId5"/>
    <p:sldId id="265" r:id="rId6"/>
    <p:sldId id="260" r:id="rId7"/>
    <p:sldId id="262" r:id="rId8"/>
    <p:sldId id="264" r:id="rId9"/>
    <p:sldId id="270" r:id="rId10"/>
    <p:sldId id="271" r:id="rId11"/>
    <p:sldId id="272" r:id="rId12"/>
    <p:sldId id="261" r:id="rId13"/>
    <p:sldId id="263" r:id="rId14"/>
    <p:sldId id="266" r:id="rId15"/>
    <p:sldId id="267" r:id="rId16"/>
    <p:sldId id="276" r:id="rId17"/>
    <p:sldId id="268" r:id="rId18"/>
    <p:sldId id="277" r:id="rId19"/>
    <p:sldId id="278" r:id="rId20"/>
    <p:sldId id="281" r:id="rId21"/>
    <p:sldId id="283" r:id="rId22"/>
    <p:sldId id="282" r:id="rId23"/>
    <p:sldId id="284" r:id="rId24"/>
    <p:sldId id="285" r:id="rId25"/>
  </p:sldIdLst>
  <p:sldSz cx="12192000" cy="6858000"/>
  <p:notesSz cx="6858000" cy="9144000"/>
  <p:defaultTextStyle>
    <a:defPPr>
      <a:defRPr lang="es-P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9900"/>
    <a:srgbClr val="212529"/>
    <a:srgbClr val="1C1C1C"/>
    <a:srgbClr val="080808"/>
    <a:srgbClr val="4D4D4D"/>
    <a:srgbClr val="FFFFFF"/>
    <a:srgbClr val="00CC00"/>
    <a:srgbClr val="CCFFCC"/>
    <a:srgbClr val="000000"/>
    <a:srgbClr val="17171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976" autoAdjust="0"/>
    <p:restoredTop sz="94061" autoAdjust="0"/>
  </p:normalViewPr>
  <p:slideViewPr>
    <p:cSldViewPr snapToGrid="0">
      <p:cViewPr varScale="1">
        <p:scale>
          <a:sx n="64" d="100"/>
          <a:sy n="64" d="100"/>
        </p:scale>
        <p:origin x="858" y="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PE"/>
          </a:p>
        </p:txBody>
      </p:sp>
      <p:sp>
        <p:nvSpPr>
          <p:cNvPr id="3" name="Marcador de fech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7CC2832-7183-4710-BA1F-830E079D6D0A}" type="datetimeFigureOut">
              <a:rPr lang="es-PE" smtClean="0"/>
              <a:t>16/10/2024</a:t>
            </a:fld>
            <a:endParaRPr lang="es-PE"/>
          </a:p>
        </p:txBody>
      </p:sp>
      <p:sp>
        <p:nvSpPr>
          <p:cNvPr id="4" name="Marcador de imagen d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s-PE"/>
          </a:p>
        </p:txBody>
      </p:sp>
      <p:sp>
        <p:nvSpPr>
          <p:cNvPr id="5" name="Marcador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PE"/>
          </a:p>
        </p:txBody>
      </p:sp>
      <p:sp>
        <p:nvSpPr>
          <p:cNvPr id="6" name="Marcador de pie de pá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s-PE"/>
          </a:p>
        </p:txBody>
      </p:sp>
      <p:sp>
        <p:nvSpPr>
          <p:cNvPr id="7" name="Marcador de número de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A2BE2F8-2DB7-483C-8755-D76A81813470}" type="slidenum">
              <a:rPr lang="es-PE" smtClean="0"/>
              <a:t>‹Nº›</a:t>
            </a:fld>
            <a:endParaRPr lang="es-PE"/>
          </a:p>
        </p:txBody>
      </p:sp>
    </p:spTree>
    <p:extLst>
      <p:ext uri="{BB962C8B-B14F-4D97-AF65-F5344CB8AC3E}">
        <p14:creationId xmlns:p14="http://schemas.microsoft.com/office/powerpoint/2010/main" val="360651453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PE" dirty="0"/>
          </a:p>
        </p:txBody>
      </p:sp>
      <p:sp>
        <p:nvSpPr>
          <p:cNvPr id="4" name="Marcador de número de diapositiva 3"/>
          <p:cNvSpPr>
            <a:spLocks noGrp="1"/>
          </p:cNvSpPr>
          <p:nvPr>
            <p:ph type="sldNum" sz="quarter" idx="5"/>
          </p:nvPr>
        </p:nvSpPr>
        <p:spPr/>
        <p:txBody>
          <a:bodyPr/>
          <a:lstStyle/>
          <a:p>
            <a:fld id="{1A2BE2F8-2DB7-483C-8755-D76A81813470}" type="slidenum">
              <a:rPr lang="es-PE" smtClean="0"/>
              <a:t>3</a:t>
            </a:fld>
            <a:endParaRPr lang="es-PE"/>
          </a:p>
        </p:txBody>
      </p:sp>
    </p:spTree>
    <p:extLst>
      <p:ext uri="{BB962C8B-B14F-4D97-AF65-F5344CB8AC3E}">
        <p14:creationId xmlns:p14="http://schemas.microsoft.com/office/powerpoint/2010/main" val="333998658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PE" dirty="0"/>
          </a:p>
        </p:txBody>
      </p:sp>
      <p:sp>
        <p:nvSpPr>
          <p:cNvPr id="4" name="Marcador de número de diapositiva 3"/>
          <p:cNvSpPr>
            <a:spLocks noGrp="1"/>
          </p:cNvSpPr>
          <p:nvPr>
            <p:ph type="sldNum" sz="quarter" idx="5"/>
          </p:nvPr>
        </p:nvSpPr>
        <p:spPr/>
        <p:txBody>
          <a:bodyPr/>
          <a:lstStyle/>
          <a:p>
            <a:fld id="{1A2BE2F8-2DB7-483C-8755-D76A81813470}" type="slidenum">
              <a:rPr lang="es-PE" smtClean="0"/>
              <a:t>4</a:t>
            </a:fld>
            <a:endParaRPr lang="es-PE"/>
          </a:p>
        </p:txBody>
      </p:sp>
    </p:spTree>
    <p:extLst>
      <p:ext uri="{BB962C8B-B14F-4D97-AF65-F5344CB8AC3E}">
        <p14:creationId xmlns:p14="http://schemas.microsoft.com/office/powerpoint/2010/main" val="35328842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PE" dirty="0"/>
          </a:p>
        </p:txBody>
      </p:sp>
      <p:sp>
        <p:nvSpPr>
          <p:cNvPr id="4" name="Marcador de número de diapositiva 3"/>
          <p:cNvSpPr>
            <a:spLocks noGrp="1"/>
          </p:cNvSpPr>
          <p:nvPr>
            <p:ph type="sldNum" sz="quarter" idx="5"/>
          </p:nvPr>
        </p:nvSpPr>
        <p:spPr/>
        <p:txBody>
          <a:bodyPr/>
          <a:lstStyle/>
          <a:p>
            <a:fld id="{1A2BE2F8-2DB7-483C-8755-D76A81813470}" type="slidenum">
              <a:rPr lang="es-PE" smtClean="0"/>
              <a:t>12</a:t>
            </a:fld>
            <a:endParaRPr lang="es-PE"/>
          </a:p>
        </p:txBody>
      </p:sp>
    </p:spTree>
    <p:extLst>
      <p:ext uri="{BB962C8B-B14F-4D97-AF65-F5344CB8AC3E}">
        <p14:creationId xmlns:p14="http://schemas.microsoft.com/office/powerpoint/2010/main" val="347635425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PE" dirty="0"/>
          </a:p>
        </p:txBody>
      </p:sp>
      <p:sp>
        <p:nvSpPr>
          <p:cNvPr id="4" name="Marcador de número de diapositiva 3"/>
          <p:cNvSpPr>
            <a:spLocks noGrp="1"/>
          </p:cNvSpPr>
          <p:nvPr>
            <p:ph type="sldNum" sz="quarter" idx="5"/>
          </p:nvPr>
        </p:nvSpPr>
        <p:spPr/>
        <p:txBody>
          <a:bodyPr/>
          <a:lstStyle/>
          <a:p>
            <a:fld id="{1A2BE2F8-2DB7-483C-8755-D76A81813470}" type="slidenum">
              <a:rPr lang="es-PE" smtClean="0"/>
              <a:t>18</a:t>
            </a:fld>
            <a:endParaRPr lang="es-PE"/>
          </a:p>
        </p:txBody>
      </p:sp>
    </p:spTree>
    <p:extLst>
      <p:ext uri="{BB962C8B-B14F-4D97-AF65-F5344CB8AC3E}">
        <p14:creationId xmlns:p14="http://schemas.microsoft.com/office/powerpoint/2010/main" val="251221712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PE" dirty="0"/>
          </a:p>
        </p:txBody>
      </p:sp>
      <p:sp>
        <p:nvSpPr>
          <p:cNvPr id="4" name="Marcador de número de diapositiva 3"/>
          <p:cNvSpPr>
            <a:spLocks noGrp="1"/>
          </p:cNvSpPr>
          <p:nvPr>
            <p:ph type="sldNum" sz="quarter" idx="5"/>
          </p:nvPr>
        </p:nvSpPr>
        <p:spPr/>
        <p:txBody>
          <a:bodyPr/>
          <a:lstStyle/>
          <a:p>
            <a:fld id="{1A2BE2F8-2DB7-483C-8755-D76A81813470}" type="slidenum">
              <a:rPr lang="es-PE" smtClean="0"/>
              <a:t>19</a:t>
            </a:fld>
            <a:endParaRPr lang="es-PE"/>
          </a:p>
        </p:txBody>
      </p:sp>
    </p:spTree>
    <p:extLst>
      <p:ext uri="{BB962C8B-B14F-4D97-AF65-F5344CB8AC3E}">
        <p14:creationId xmlns:p14="http://schemas.microsoft.com/office/powerpoint/2010/main" val="123635725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2B830DB-B9CC-2A7C-4997-5E2B0A68DD52}"/>
              </a:ext>
            </a:extLst>
          </p:cNvPr>
          <p:cNvSpPr>
            <a:spLocks noGrp="1"/>
          </p:cNvSpPr>
          <p:nvPr>
            <p:ph type="ctrTitle"/>
          </p:nvPr>
        </p:nvSpPr>
        <p:spPr>
          <a:xfrm>
            <a:off x="1524000" y="1122363"/>
            <a:ext cx="9144000" cy="2387600"/>
          </a:xfrm>
        </p:spPr>
        <p:txBody>
          <a:bodyPr anchor="b"/>
          <a:lstStyle>
            <a:lvl1pPr algn="ctr">
              <a:defRPr sz="6000"/>
            </a:lvl1pPr>
          </a:lstStyle>
          <a:p>
            <a:r>
              <a:rPr lang="es-ES"/>
              <a:t>Haga clic para modificar el estilo de título del patrón</a:t>
            </a:r>
            <a:endParaRPr lang="es-PE"/>
          </a:p>
        </p:txBody>
      </p:sp>
      <p:sp>
        <p:nvSpPr>
          <p:cNvPr id="3" name="Subtítulo 2">
            <a:extLst>
              <a:ext uri="{FF2B5EF4-FFF2-40B4-BE49-F238E27FC236}">
                <a16:creationId xmlns:a16="http://schemas.microsoft.com/office/drawing/2014/main" id="{BB1E7E4F-81E8-1D1D-545C-0A407A85355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endParaRPr lang="es-PE"/>
          </a:p>
        </p:txBody>
      </p:sp>
      <p:sp>
        <p:nvSpPr>
          <p:cNvPr id="4" name="Marcador de fecha 3">
            <a:extLst>
              <a:ext uri="{FF2B5EF4-FFF2-40B4-BE49-F238E27FC236}">
                <a16:creationId xmlns:a16="http://schemas.microsoft.com/office/drawing/2014/main" id="{5CFCC93D-984D-BC79-6E4C-7C0D2AFFA557}"/>
              </a:ext>
            </a:extLst>
          </p:cNvPr>
          <p:cNvSpPr>
            <a:spLocks noGrp="1"/>
          </p:cNvSpPr>
          <p:nvPr>
            <p:ph type="dt" sz="half" idx="10"/>
          </p:nvPr>
        </p:nvSpPr>
        <p:spPr/>
        <p:txBody>
          <a:bodyPr/>
          <a:lstStyle/>
          <a:p>
            <a:fld id="{DA03BE7A-5AC2-4FAF-A24F-52B6E812B9A1}" type="datetimeFigureOut">
              <a:rPr lang="es-PE" smtClean="0"/>
              <a:t>16/10/2024</a:t>
            </a:fld>
            <a:endParaRPr lang="es-PE"/>
          </a:p>
        </p:txBody>
      </p:sp>
      <p:sp>
        <p:nvSpPr>
          <p:cNvPr id="5" name="Marcador de pie de página 4">
            <a:extLst>
              <a:ext uri="{FF2B5EF4-FFF2-40B4-BE49-F238E27FC236}">
                <a16:creationId xmlns:a16="http://schemas.microsoft.com/office/drawing/2014/main" id="{86D851C1-608B-3EA5-EF9D-A85F9DA9315E}"/>
              </a:ext>
            </a:extLst>
          </p:cNvPr>
          <p:cNvSpPr>
            <a:spLocks noGrp="1"/>
          </p:cNvSpPr>
          <p:nvPr>
            <p:ph type="ftr" sz="quarter" idx="11"/>
          </p:nvPr>
        </p:nvSpPr>
        <p:spPr/>
        <p:txBody>
          <a:bodyPr/>
          <a:lstStyle/>
          <a:p>
            <a:endParaRPr lang="es-PE"/>
          </a:p>
        </p:txBody>
      </p:sp>
      <p:sp>
        <p:nvSpPr>
          <p:cNvPr id="6" name="Marcador de número de diapositiva 5">
            <a:extLst>
              <a:ext uri="{FF2B5EF4-FFF2-40B4-BE49-F238E27FC236}">
                <a16:creationId xmlns:a16="http://schemas.microsoft.com/office/drawing/2014/main" id="{D6F9BC07-202E-3CFF-8468-6B40FCE8E750}"/>
              </a:ext>
            </a:extLst>
          </p:cNvPr>
          <p:cNvSpPr>
            <a:spLocks noGrp="1"/>
          </p:cNvSpPr>
          <p:nvPr>
            <p:ph type="sldNum" sz="quarter" idx="12"/>
          </p:nvPr>
        </p:nvSpPr>
        <p:spPr/>
        <p:txBody>
          <a:bodyPr/>
          <a:lstStyle/>
          <a:p>
            <a:fld id="{9C9B6B94-8016-47FD-BCA5-702964A5460F}" type="slidenum">
              <a:rPr lang="es-PE" smtClean="0"/>
              <a:t>‹Nº›</a:t>
            </a:fld>
            <a:endParaRPr lang="es-PE"/>
          </a:p>
        </p:txBody>
      </p:sp>
    </p:spTree>
    <p:extLst>
      <p:ext uri="{BB962C8B-B14F-4D97-AF65-F5344CB8AC3E}">
        <p14:creationId xmlns:p14="http://schemas.microsoft.com/office/powerpoint/2010/main" val="41703096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2BA2ACC-BD0B-7B13-7625-DA21FA257CDD}"/>
              </a:ext>
            </a:extLst>
          </p:cNvPr>
          <p:cNvSpPr>
            <a:spLocks noGrp="1"/>
          </p:cNvSpPr>
          <p:nvPr>
            <p:ph type="title"/>
          </p:nvPr>
        </p:nvSpPr>
        <p:spPr/>
        <p:txBody>
          <a:bodyPr/>
          <a:lstStyle/>
          <a:p>
            <a:r>
              <a:rPr lang="es-ES"/>
              <a:t>Haga clic para modificar el estilo de título del patrón</a:t>
            </a:r>
            <a:endParaRPr lang="es-PE"/>
          </a:p>
        </p:txBody>
      </p:sp>
      <p:sp>
        <p:nvSpPr>
          <p:cNvPr id="3" name="Marcador de texto vertical 2">
            <a:extLst>
              <a:ext uri="{FF2B5EF4-FFF2-40B4-BE49-F238E27FC236}">
                <a16:creationId xmlns:a16="http://schemas.microsoft.com/office/drawing/2014/main" id="{5517D390-112E-4ABA-3707-B65BEBA1CAD3}"/>
              </a:ext>
            </a:extLst>
          </p:cNvPr>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PE"/>
          </a:p>
        </p:txBody>
      </p:sp>
      <p:sp>
        <p:nvSpPr>
          <p:cNvPr id="4" name="Marcador de fecha 3">
            <a:extLst>
              <a:ext uri="{FF2B5EF4-FFF2-40B4-BE49-F238E27FC236}">
                <a16:creationId xmlns:a16="http://schemas.microsoft.com/office/drawing/2014/main" id="{5343A2A9-EC7E-64CD-BA2E-45FE66ECC3D4}"/>
              </a:ext>
            </a:extLst>
          </p:cNvPr>
          <p:cNvSpPr>
            <a:spLocks noGrp="1"/>
          </p:cNvSpPr>
          <p:nvPr>
            <p:ph type="dt" sz="half" idx="10"/>
          </p:nvPr>
        </p:nvSpPr>
        <p:spPr/>
        <p:txBody>
          <a:bodyPr/>
          <a:lstStyle/>
          <a:p>
            <a:fld id="{DA03BE7A-5AC2-4FAF-A24F-52B6E812B9A1}" type="datetimeFigureOut">
              <a:rPr lang="es-PE" smtClean="0"/>
              <a:t>16/10/2024</a:t>
            </a:fld>
            <a:endParaRPr lang="es-PE"/>
          </a:p>
        </p:txBody>
      </p:sp>
      <p:sp>
        <p:nvSpPr>
          <p:cNvPr id="5" name="Marcador de pie de página 4">
            <a:extLst>
              <a:ext uri="{FF2B5EF4-FFF2-40B4-BE49-F238E27FC236}">
                <a16:creationId xmlns:a16="http://schemas.microsoft.com/office/drawing/2014/main" id="{1C0C4BC9-1559-B372-FA52-E35746661243}"/>
              </a:ext>
            </a:extLst>
          </p:cNvPr>
          <p:cNvSpPr>
            <a:spLocks noGrp="1"/>
          </p:cNvSpPr>
          <p:nvPr>
            <p:ph type="ftr" sz="quarter" idx="11"/>
          </p:nvPr>
        </p:nvSpPr>
        <p:spPr/>
        <p:txBody>
          <a:bodyPr/>
          <a:lstStyle/>
          <a:p>
            <a:endParaRPr lang="es-PE"/>
          </a:p>
        </p:txBody>
      </p:sp>
      <p:sp>
        <p:nvSpPr>
          <p:cNvPr id="6" name="Marcador de número de diapositiva 5">
            <a:extLst>
              <a:ext uri="{FF2B5EF4-FFF2-40B4-BE49-F238E27FC236}">
                <a16:creationId xmlns:a16="http://schemas.microsoft.com/office/drawing/2014/main" id="{92ACDD3A-EEB2-AC90-17F7-6336DC72BCCE}"/>
              </a:ext>
            </a:extLst>
          </p:cNvPr>
          <p:cNvSpPr>
            <a:spLocks noGrp="1"/>
          </p:cNvSpPr>
          <p:nvPr>
            <p:ph type="sldNum" sz="quarter" idx="12"/>
          </p:nvPr>
        </p:nvSpPr>
        <p:spPr/>
        <p:txBody>
          <a:bodyPr/>
          <a:lstStyle/>
          <a:p>
            <a:fld id="{9C9B6B94-8016-47FD-BCA5-702964A5460F}" type="slidenum">
              <a:rPr lang="es-PE" smtClean="0"/>
              <a:t>‹Nº›</a:t>
            </a:fld>
            <a:endParaRPr lang="es-PE"/>
          </a:p>
        </p:txBody>
      </p:sp>
    </p:spTree>
    <p:extLst>
      <p:ext uri="{BB962C8B-B14F-4D97-AF65-F5344CB8AC3E}">
        <p14:creationId xmlns:p14="http://schemas.microsoft.com/office/powerpoint/2010/main" val="91177688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0AE9EF3D-6DB4-4FFD-42E8-1C99971DFB7E}"/>
              </a:ext>
            </a:extLst>
          </p:cNvPr>
          <p:cNvSpPr>
            <a:spLocks noGrp="1"/>
          </p:cNvSpPr>
          <p:nvPr>
            <p:ph type="title" orient="vert"/>
          </p:nvPr>
        </p:nvSpPr>
        <p:spPr>
          <a:xfrm>
            <a:off x="8724900" y="365125"/>
            <a:ext cx="2628900" cy="5811838"/>
          </a:xfrm>
        </p:spPr>
        <p:txBody>
          <a:bodyPr vert="eaVert"/>
          <a:lstStyle/>
          <a:p>
            <a:r>
              <a:rPr lang="es-ES"/>
              <a:t>Haga clic para modificar el estilo de título del patrón</a:t>
            </a:r>
            <a:endParaRPr lang="es-PE"/>
          </a:p>
        </p:txBody>
      </p:sp>
      <p:sp>
        <p:nvSpPr>
          <p:cNvPr id="3" name="Marcador de texto vertical 2">
            <a:extLst>
              <a:ext uri="{FF2B5EF4-FFF2-40B4-BE49-F238E27FC236}">
                <a16:creationId xmlns:a16="http://schemas.microsoft.com/office/drawing/2014/main" id="{B9C346C0-26E4-4D49-549F-4F790F315CF8}"/>
              </a:ext>
            </a:extLst>
          </p:cNvPr>
          <p:cNvSpPr>
            <a:spLocks noGrp="1"/>
          </p:cNvSpPr>
          <p:nvPr>
            <p:ph type="body" orient="vert" idx="1"/>
          </p:nvPr>
        </p:nvSpPr>
        <p:spPr>
          <a:xfrm>
            <a:off x="838200" y="365125"/>
            <a:ext cx="7734300" cy="5811838"/>
          </a:xfrm>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PE"/>
          </a:p>
        </p:txBody>
      </p:sp>
      <p:sp>
        <p:nvSpPr>
          <p:cNvPr id="4" name="Marcador de fecha 3">
            <a:extLst>
              <a:ext uri="{FF2B5EF4-FFF2-40B4-BE49-F238E27FC236}">
                <a16:creationId xmlns:a16="http://schemas.microsoft.com/office/drawing/2014/main" id="{D1790A9F-56F6-902D-F697-3DE228D92600}"/>
              </a:ext>
            </a:extLst>
          </p:cNvPr>
          <p:cNvSpPr>
            <a:spLocks noGrp="1"/>
          </p:cNvSpPr>
          <p:nvPr>
            <p:ph type="dt" sz="half" idx="10"/>
          </p:nvPr>
        </p:nvSpPr>
        <p:spPr/>
        <p:txBody>
          <a:bodyPr/>
          <a:lstStyle/>
          <a:p>
            <a:fld id="{DA03BE7A-5AC2-4FAF-A24F-52B6E812B9A1}" type="datetimeFigureOut">
              <a:rPr lang="es-PE" smtClean="0"/>
              <a:t>16/10/2024</a:t>
            </a:fld>
            <a:endParaRPr lang="es-PE"/>
          </a:p>
        </p:txBody>
      </p:sp>
      <p:sp>
        <p:nvSpPr>
          <p:cNvPr id="5" name="Marcador de pie de página 4">
            <a:extLst>
              <a:ext uri="{FF2B5EF4-FFF2-40B4-BE49-F238E27FC236}">
                <a16:creationId xmlns:a16="http://schemas.microsoft.com/office/drawing/2014/main" id="{32E53415-5554-D507-919E-3E5BCE4891AB}"/>
              </a:ext>
            </a:extLst>
          </p:cNvPr>
          <p:cNvSpPr>
            <a:spLocks noGrp="1"/>
          </p:cNvSpPr>
          <p:nvPr>
            <p:ph type="ftr" sz="quarter" idx="11"/>
          </p:nvPr>
        </p:nvSpPr>
        <p:spPr/>
        <p:txBody>
          <a:bodyPr/>
          <a:lstStyle/>
          <a:p>
            <a:endParaRPr lang="es-PE"/>
          </a:p>
        </p:txBody>
      </p:sp>
      <p:sp>
        <p:nvSpPr>
          <p:cNvPr id="6" name="Marcador de número de diapositiva 5">
            <a:extLst>
              <a:ext uri="{FF2B5EF4-FFF2-40B4-BE49-F238E27FC236}">
                <a16:creationId xmlns:a16="http://schemas.microsoft.com/office/drawing/2014/main" id="{D963764F-BD8C-D401-218B-1323CA91D895}"/>
              </a:ext>
            </a:extLst>
          </p:cNvPr>
          <p:cNvSpPr>
            <a:spLocks noGrp="1"/>
          </p:cNvSpPr>
          <p:nvPr>
            <p:ph type="sldNum" sz="quarter" idx="12"/>
          </p:nvPr>
        </p:nvSpPr>
        <p:spPr/>
        <p:txBody>
          <a:bodyPr/>
          <a:lstStyle/>
          <a:p>
            <a:fld id="{9C9B6B94-8016-47FD-BCA5-702964A5460F}" type="slidenum">
              <a:rPr lang="es-PE" smtClean="0"/>
              <a:t>‹Nº›</a:t>
            </a:fld>
            <a:endParaRPr lang="es-PE"/>
          </a:p>
        </p:txBody>
      </p:sp>
    </p:spTree>
    <p:extLst>
      <p:ext uri="{BB962C8B-B14F-4D97-AF65-F5344CB8AC3E}">
        <p14:creationId xmlns:p14="http://schemas.microsoft.com/office/powerpoint/2010/main" val="183004484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4E91B90-A0FE-55A5-5641-E9D7B125B217}"/>
              </a:ext>
            </a:extLst>
          </p:cNvPr>
          <p:cNvSpPr>
            <a:spLocks noGrp="1"/>
          </p:cNvSpPr>
          <p:nvPr>
            <p:ph type="title"/>
          </p:nvPr>
        </p:nvSpPr>
        <p:spPr/>
        <p:txBody>
          <a:bodyPr/>
          <a:lstStyle/>
          <a:p>
            <a:r>
              <a:rPr lang="es-ES"/>
              <a:t>Haga clic para modificar el estilo de título del patrón</a:t>
            </a:r>
            <a:endParaRPr lang="es-PE"/>
          </a:p>
        </p:txBody>
      </p:sp>
      <p:sp>
        <p:nvSpPr>
          <p:cNvPr id="3" name="Marcador de contenido 2">
            <a:extLst>
              <a:ext uri="{FF2B5EF4-FFF2-40B4-BE49-F238E27FC236}">
                <a16:creationId xmlns:a16="http://schemas.microsoft.com/office/drawing/2014/main" id="{F674A04E-DE25-009B-2BAB-1B38C3EEF721}"/>
              </a:ext>
            </a:extLst>
          </p:cNvPr>
          <p:cNvSpPr>
            <a:spLocks noGrp="1"/>
          </p:cNvSpPr>
          <p:nvPr>
            <p:ph idx="1"/>
          </p:nvPr>
        </p:nvSpPr>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PE"/>
          </a:p>
        </p:txBody>
      </p:sp>
      <p:sp>
        <p:nvSpPr>
          <p:cNvPr id="4" name="Marcador de fecha 3">
            <a:extLst>
              <a:ext uri="{FF2B5EF4-FFF2-40B4-BE49-F238E27FC236}">
                <a16:creationId xmlns:a16="http://schemas.microsoft.com/office/drawing/2014/main" id="{1DEAEDD6-051A-15E7-A231-15A5B2FC0F8C}"/>
              </a:ext>
            </a:extLst>
          </p:cNvPr>
          <p:cNvSpPr>
            <a:spLocks noGrp="1"/>
          </p:cNvSpPr>
          <p:nvPr>
            <p:ph type="dt" sz="half" idx="10"/>
          </p:nvPr>
        </p:nvSpPr>
        <p:spPr/>
        <p:txBody>
          <a:bodyPr/>
          <a:lstStyle/>
          <a:p>
            <a:fld id="{DA03BE7A-5AC2-4FAF-A24F-52B6E812B9A1}" type="datetimeFigureOut">
              <a:rPr lang="es-PE" smtClean="0"/>
              <a:t>16/10/2024</a:t>
            </a:fld>
            <a:endParaRPr lang="es-PE"/>
          </a:p>
        </p:txBody>
      </p:sp>
      <p:sp>
        <p:nvSpPr>
          <p:cNvPr id="5" name="Marcador de pie de página 4">
            <a:extLst>
              <a:ext uri="{FF2B5EF4-FFF2-40B4-BE49-F238E27FC236}">
                <a16:creationId xmlns:a16="http://schemas.microsoft.com/office/drawing/2014/main" id="{E0A203E6-F961-74B8-F75E-6CC301BE7A10}"/>
              </a:ext>
            </a:extLst>
          </p:cNvPr>
          <p:cNvSpPr>
            <a:spLocks noGrp="1"/>
          </p:cNvSpPr>
          <p:nvPr>
            <p:ph type="ftr" sz="quarter" idx="11"/>
          </p:nvPr>
        </p:nvSpPr>
        <p:spPr/>
        <p:txBody>
          <a:bodyPr/>
          <a:lstStyle/>
          <a:p>
            <a:endParaRPr lang="es-PE"/>
          </a:p>
        </p:txBody>
      </p:sp>
      <p:sp>
        <p:nvSpPr>
          <p:cNvPr id="6" name="Marcador de número de diapositiva 5">
            <a:extLst>
              <a:ext uri="{FF2B5EF4-FFF2-40B4-BE49-F238E27FC236}">
                <a16:creationId xmlns:a16="http://schemas.microsoft.com/office/drawing/2014/main" id="{89AD5DC1-5F20-D717-C56F-AAE9EFFE6B97}"/>
              </a:ext>
            </a:extLst>
          </p:cNvPr>
          <p:cNvSpPr>
            <a:spLocks noGrp="1"/>
          </p:cNvSpPr>
          <p:nvPr>
            <p:ph type="sldNum" sz="quarter" idx="12"/>
          </p:nvPr>
        </p:nvSpPr>
        <p:spPr/>
        <p:txBody>
          <a:bodyPr/>
          <a:lstStyle/>
          <a:p>
            <a:fld id="{9C9B6B94-8016-47FD-BCA5-702964A5460F}" type="slidenum">
              <a:rPr lang="es-PE" smtClean="0"/>
              <a:t>‹Nº›</a:t>
            </a:fld>
            <a:endParaRPr lang="es-PE"/>
          </a:p>
        </p:txBody>
      </p:sp>
    </p:spTree>
    <p:extLst>
      <p:ext uri="{BB962C8B-B14F-4D97-AF65-F5344CB8AC3E}">
        <p14:creationId xmlns:p14="http://schemas.microsoft.com/office/powerpoint/2010/main" val="317165884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07ED10D-E9B6-3024-BD8D-6229540C6BCA}"/>
              </a:ext>
            </a:extLst>
          </p:cNvPr>
          <p:cNvSpPr>
            <a:spLocks noGrp="1"/>
          </p:cNvSpPr>
          <p:nvPr>
            <p:ph type="title"/>
          </p:nvPr>
        </p:nvSpPr>
        <p:spPr>
          <a:xfrm>
            <a:off x="831850" y="1709738"/>
            <a:ext cx="10515600" cy="2852737"/>
          </a:xfrm>
        </p:spPr>
        <p:txBody>
          <a:bodyPr anchor="b"/>
          <a:lstStyle>
            <a:lvl1pPr>
              <a:defRPr sz="6000"/>
            </a:lvl1pPr>
          </a:lstStyle>
          <a:p>
            <a:r>
              <a:rPr lang="es-ES"/>
              <a:t>Haga clic para modificar el estilo de título del patrón</a:t>
            </a:r>
            <a:endParaRPr lang="es-PE"/>
          </a:p>
        </p:txBody>
      </p:sp>
      <p:sp>
        <p:nvSpPr>
          <p:cNvPr id="3" name="Marcador de texto 2">
            <a:extLst>
              <a:ext uri="{FF2B5EF4-FFF2-40B4-BE49-F238E27FC236}">
                <a16:creationId xmlns:a16="http://schemas.microsoft.com/office/drawing/2014/main" id="{99C512E4-5C79-6452-5031-7AB9816C4F10}"/>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s-ES"/>
              <a:t>Haga clic para modificar los estilos de texto del patrón</a:t>
            </a:r>
          </a:p>
        </p:txBody>
      </p:sp>
      <p:sp>
        <p:nvSpPr>
          <p:cNvPr id="4" name="Marcador de fecha 3">
            <a:extLst>
              <a:ext uri="{FF2B5EF4-FFF2-40B4-BE49-F238E27FC236}">
                <a16:creationId xmlns:a16="http://schemas.microsoft.com/office/drawing/2014/main" id="{941A4948-1886-063E-75AE-0B4F3BD14AA0}"/>
              </a:ext>
            </a:extLst>
          </p:cNvPr>
          <p:cNvSpPr>
            <a:spLocks noGrp="1"/>
          </p:cNvSpPr>
          <p:nvPr>
            <p:ph type="dt" sz="half" idx="10"/>
          </p:nvPr>
        </p:nvSpPr>
        <p:spPr/>
        <p:txBody>
          <a:bodyPr/>
          <a:lstStyle/>
          <a:p>
            <a:fld id="{DA03BE7A-5AC2-4FAF-A24F-52B6E812B9A1}" type="datetimeFigureOut">
              <a:rPr lang="es-PE" smtClean="0"/>
              <a:t>16/10/2024</a:t>
            </a:fld>
            <a:endParaRPr lang="es-PE"/>
          </a:p>
        </p:txBody>
      </p:sp>
      <p:sp>
        <p:nvSpPr>
          <p:cNvPr id="5" name="Marcador de pie de página 4">
            <a:extLst>
              <a:ext uri="{FF2B5EF4-FFF2-40B4-BE49-F238E27FC236}">
                <a16:creationId xmlns:a16="http://schemas.microsoft.com/office/drawing/2014/main" id="{3BEC92F9-87A5-7247-557C-DAD5F56803BF}"/>
              </a:ext>
            </a:extLst>
          </p:cNvPr>
          <p:cNvSpPr>
            <a:spLocks noGrp="1"/>
          </p:cNvSpPr>
          <p:nvPr>
            <p:ph type="ftr" sz="quarter" idx="11"/>
          </p:nvPr>
        </p:nvSpPr>
        <p:spPr/>
        <p:txBody>
          <a:bodyPr/>
          <a:lstStyle/>
          <a:p>
            <a:endParaRPr lang="es-PE"/>
          </a:p>
        </p:txBody>
      </p:sp>
      <p:sp>
        <p:nvSpPr>
          <p:cNvPr id="6" name="Marcador de número de diapositiva 5">
            <a:extLst>
              <a:ext uri="{FF2B5EF4-FFF2-40B4-BE49-F238E27FC236}">
                <a16:creationId xmlns:a16="http://schemas.microsoft.com/office/drawing/2014/main" id="{BABB0D64-9614-96AC-D902-255517CCE9FC}"/>
              </a:ext>
            </a:extLst>
          </p:cNvPr>
          <p:cNvSpPr>
            <a:spLocks noGrp="1"/>
          </p:cNvSpPr>
          <p:nvPr>
            <p:ph type="sldNum" sz="quarter" idx="12"/>
          </p:nvPr>
        </p:nvSpPr>
        <p:spPr/>
        <p:txBody>
          <a:bodyPr/>
          <a:lstStyle/>
          <a:p>
            <a:fld id="{9C9B6B94-8016-47FD-BCA5-702964A5460F}" type="slidenum">
              <a:rPr lang="es-PE" smtClean="0"/>
              <a:t>‹Nº›</a:t>
            </a:fld>
            <a:endParaRPr lang="es-PE"/>
          </a:p>
        </p:txBody>
      </p:sp>
    </p:spTree>
    <p:extLst>
      <p:ext uri="{BB962C8B-B14F-4D97-AF65-F5344CB8AC3E}">
        <p14:creationId xmlns:p14="http://schemas.microsoft.com/office/powerpoint/2010/main" val="172635755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3ABA9FE-5BDC-5BF5-DD18-019C5AFECD0B}"/>
              </a:ext>
            </a:extLst>
          </p:cNvPr>
          <p:cNvSpPr>
            <a:spLocks noGrp="1"/>
          </p:cNvSpPr>
          <p:nvPr>
            <p:ph type="title"/>
          </p:nvPr>
        </p:nvSpPr>
        <p:spPr/>
        <p:txBody>
          <a:bodyPr/>
          <a:lstStyle/>
          <a:p>
            <a:r>
              <a:rPr lang="es-ES"/>
              <a:t>Haga clic para modificar el estilo de título del patrón</a:t>
            </a:r>
            <a:endParaRPr lang="es-PE"/>
          </a:p>
        </p:txBody>
      </p:sp>
      <p:sp>
        <p:nvSpPr>
          <p:cNvPr id="3" name="Marcador de contenido 2">
            <a:extLst>
              <a:ext uri="{FF2B5EF4-FFF2-40B4-BE49-F238E27FC236}">
                <a16:creationId xmlns:a16="http://schemas.microsoft.com/office/drawing/2014/main" id="{4D54A9A8-EB25-DB25-7EAE-CE031149BC24}"/>
              </a:ext>
            </a:extLst>
          </p:cNvPr>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PE"/>
          </a:p>
        </p:txBody>
      </p:sp>
      <p:sp>
        <p:nvSpPr>
          <p:cNvPr id="4" name="Marcador de contenido 3">
            <a:extLst>
              <a:ext uri="{FF2B5EF4-FFF2-40B4-BE49-F238E27FC236}">
                <a16:creationId xmlns:a16="http://schemas.microsoft.com/office/drawing/2014/main" id="{8255B7C2-C408-5564-C594-0CF7D7E269DD}"/>
              </a:ext>
            </a:extLst>
          </p:cNvPr>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PE"/>
          </a:p>
        </p:txBody>
      </p:sp>
      <p:sp>
        <p:nvSpPr>
          <p:cNvPr id="5" name="Marcador de fecha 4">
            <a:extLst>
              <a:ext uri="{FF2B5EF4-FFF2-40B4-BE49-F238E27FC236}">
                <a16:creationId xmlns:a16="http://schemas.microsoft.com/office/drawing/2014/main" id="{DD2898C8-439A-1376-84D8-B06C4E8F01C6}"/>
              </a:ext>
            </a:extLst>
          </p:cNvPr>
          <p:cNvSpPr>
            <a:spLocks noGrp="1"/>
          </p:cNvSpPr>
          <p:nvPr>
            <p:ph type="dt" sz="half" idx="10"/>
          </p:nvPr>
        </p:nvSpPr>
        <p:spPr/>
        <p:txBody>
          <a:bodyPr/>
          <a:lstStyle/>
          <a:p>
            <a:fld id="{DA03BE7A-5AC2-4FAF-A24F-52B6E812B9A1}" type="datetimeFigureOut">
              <a:rPr lang="es-PE" smtClean="0"/>
              <a:t>16/10/2024</a:t>
            </a:fld>
            <a:endParaRPr lang="es-PE"/>
          </a:p>
        </p:txBody>
      </p:sp>
      <p:sp>
        <p:nvSpPr>
          <p:cNvPr id="6" name="Marcador de pie de página 5">
            <a:extLst>
              <a:ext uri="{FF2B5EF4-FFF2-40B4-BE49-F238E27FC236}">
                <a16:creationId xmlns:a16="http://schemas.microsoft.com/office/drawing/2014/main" id="{04A75359-CC44-93EB-3A6D-4F0DAC16A91E}"/>
              </a:ext>
            </a:extLst>
          </p:cNvPr>
          <p:cNvSpPr>
            <a:spLocks noGrp="1"/>
          </p:cNvSpPr>
          <p:nvPr>
            <p:ph type="ftr" sz="quarter" idx="11"/>
          </p:nvPr>
        </p:nvSpPr>
        <p:spPr/>
        <p:txBody>
          <a:bodyPr/>
          <a:lstStyle/>
          <a:p>
            <a:endParaRPr lang="es-PE"/>
          </a:p>
        </p:txBody>
      </p:sp>
      <p:sp>
        <p:nvSpPr>
          <p:cNvPr id="7" name="Marcador de número de diapositiva 6">
            <a:extLst>
              <a:ext uri="{FF2B5EF4-FFF2-40B4-BE49-F238E27FC236}">
                <a16:creationId xmlns:a16="http://schemas.microsoft.com/office/drawing/2014/main" id="{63379926-9034-12A4-83D2-A5B45493B3D7}"/>
              </a:ext>
            </a:extLst>
          </p:cNvPr>
          <p:cNvSpPr>
            <a:spLocks noGrp="1"/>
          </p:cNvSpPr>
          <p:nvPr>
            <p:ph type="sldNum" sz="quarter" idx="12"/>
          </p:nvPr>
        </p:nvSpPr>
        <p:spPr/>
        <p:txBody>
          <a:bodyPr/>
          <a:lstStyle/>
          <a:p>
            <a:fld id="{9C9B6B94-8016-47FD-BCA5-702964A5460F}" type="slidenum">
              <a:rPr lang="es-PE" smtClean="0"/>
              <a:t>‹Nº›</a:t>
            </a:fld>
            <a:endParaRPr lang="es-PE"/>
          </a:p>
        </p:txBody>
      </p:sp>
    </p:spTree>
    <p:extLst>
      <p:ext uri="{BB962C8B-B14F-4D97-AF65-F5344CB8AC3E}">
        <p14:creationId xmlns:p14="http://schemas.microsoft.com/office/powerpoint/2010/main" val="239001807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F16972E-E099-27ED-DC61-EB9F529EDF21}"/>
              </a:ext>
            </a:extLst>
          </p:cNvPr>
          <p:cNvSpPr>
            <a:spLocks noGrp="1"/>
          </p:cNvSpPr>
          <p:nvPr>
            <p:ph type="title"/>
          </p:nvPr>
        </p:nvSpPr>
        <p:spPr>
          <a:xfrm>
            <a:off x="839788" y="365125"/>
            <a:ext cx="10515600" cy="1325563"/>
          </a:xfrm>
        </p:spPr>
        <p:txBody>
          <a:bodyPr/>
          <a:lstStyle/>
          <a:p>
            <a:r>
              <a:rPr lang="es-ES"/>
              <a:t>Haga clic para modificar el estilo de título del patrón</a:t>
            </a:r>
            <a:endParaRPr lang="es-PE"/>
          </a:p>
        </p:txBody>
      </p:sp>
      <p:sp>
        <p:nvSpPr>
          <p:cNvPr id="3" name="Marcador de texto 2">
            <a:extLst>
              <a:ext uri="{FF2B5EF4-FFF2-40B4-BE49-F238E27FC236}">
                <a16:creationId xmlns:a16="http://schemas.microsoft.com/office/drawing/2014/main" id="{187A7FF1-6AF1-1887-2EEB-68644ED2D6B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Marcador de contenido 3">
            <a:extLst>
              <a:ext uri="{FF2B5EF4-FFF2-40B4-BE49-F238E27FC236}">
                <a16:creationId xmlns:a16="http://schemas.microsoft.com/office/drawing/2014/main" id="{1C6FBDCA-57E9-A255-39EE-9F21F5C7B93A}"/>
              </a:ext>
            </a:extLst>
          </p:cNvPr>
          <p:cNvSpPr>
            <a:spLocks noGrp="1"/>
          </p:cNvSpPr>
          <p:nvPr>
            <p:ph sz="half" idx="2"/>
          </p:nvPr>
        </p:nvSpPr>
        <p:spPr>
          <a:xfrm>
            <a:off x="839788" y="2505075"/>
            <a:ext cx="5157787"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PE"/>
          </a:p>
        </p:txBody>
      </p:sp>
      <p:sp>
        <p:nvSpPr>
          <p:cNvPr id="5" name="Marcador de texto 4">
            <a:extLst>
              <a:ext uri="{FF2B5EF4-FFF2-40B4-BE49-F238E27FC236}">
                <a16:creationId xmlns:a16="http://schemas.microsoft.com/office/drawing/2014/main" id="{572BC985-AF61-C243-1C83-F9F7E5F694E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Marcador de contenido 5">
            <a:extLst>
              <a:ext uri="{FF2B5EF4-FFF2-40B4-BE49-F238E27FC236}">
                <a16:creationId xmlns:a16="http://schemas.microsoft.com/office/drawing/2014/main" id="{2C5FFF58-CA06-C51F-C98F-733D168E79CE}"/>
              </a:ext>
            </a:extLst>
          </p:cNvPr>
          <p:cNvSpPr>
            <a:spLocks noGrp="1"/>
          </p:cNvSpPr>
          <p:nvPr>
            <p:ph sz="quarter" idx="4"/>
          </p:nvPr>
        </p:nvSpPr>
        <p:spPr>
          <a:xfrm>
            <a:off x="6172200" y="2505075"/>
            <a:ext cx="5183188"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PE"/>
          </a:p>
        </p:txBody>
      </p:sp>
      <p:sp>
        <p:nvSpPr>
          <p:cNvPr id="7" name="Marcador de fecha 6">
            <a:extLst>
              <a:ext uri="{FF2B5EF4-FFF2-40B4-BE49-F238E27FC236}">
                <a16:creationId xmlns:a16="http://schemas.microsoft.com/office/drawing/2014/main" id="{8A22953A-2213-7435-7E9C-DBD210860586}"/>
              </a:ext>
            </a:extLst>
          </p:cNvPr>
          <p:cNvSpPr>
            <a:spLocks noGrp="1"/>
          </p:cNvSpPr>
          <p:nvPr>
            <p:ph type="dt" sz="half" idx="10"/>
          </p:nvPr>
        </p:nvSpPr>
        <p:spPr/>
        <p:txBody>
          <a:bodyPr/>
          <a:lstStyle/>
          <a:p>
            <a:fld id="{DA03BE7A-5AC2-4FAF-A24F-52B6E812B9A1}" type="datetimeFigureOut">
              <a:rPr lang="es-PE" smtClean="0"/>
              <a:t>16/10/2024</a:t>
            </a:fld>
            <a:endParaRPr lang="es-PE"/>
          </a:p>
        </p:txBody>
      </p:sp>
      <p:sp>
        <p:nvSpPr>
          <p:cNvPr id="8" name="Marcador de pie de página 7">
            <a:extLst>
              <a:ext uri="{FF2B5EF4-FFF2-40B4-BE49-F238E27FC236}">
                <a16:creationId xmlns:a16="http://schemas.microsoft.com/office/drawing/2014/main" id="{10D2ACA4-239E-86F4-895A-27D424A21052}"/>
              </a:ext>
            </a:extLst>
          </p:cNvPr>
          <p:cNvSpPr>
            <a:spLocks noGrp="1"/>
          </p:cNvSpPr>
          <p:nvPr>
            <p:ph type="ftr" sz="quarter" idx="11"/>
          </p:nvPr>
        </p:nvSpPr>
        <p:spPr/>
        <p:txBody>
          <a:bodyPr/>
          <a:lstStyle/>
          <a:p>
            <a:endParaRPr lang="es-PE"/>
          </a:p>
        </p:txBody>
      </p:sp>
      <p:sp>
        <p:nvSpPr>
          <p:cNvPr id="9" name="Marcador de número de diapositiva 8">
            <a:extLst>
              <a:ext uri="{FF2B5EF4-FFF2-40B4-BE49-F238E27FC236}">
                <a16:creationId xmlns:a16="http://schemas.microsoft.com/office/drawing/2014/main" id="{1F6CA20C-1D30-B060-7B0B-AD630A0A0111}"/>
              </a:ext>
            </a:extLst>
          </p:cNvPr>
          <p:cNvSpPr>
            <a:spLocks noGrp="1"/>
          </p:cNvSpPr>
          <p:nvPr>
            <p:ph type="sldNum" sz="quarter" idx="12"/>
          </p:nvPr>
        </p:nvSpPr>
        <p:spPr/>
        <p:txBody>
          <a:bodyPr/>
          <a:lstStyle/>
          <a:p>
            <a:fld id="{9C9B6B94-8016-47FD-BCA5-702964A5460F}" type="slidenum">
              <a:rPr lang="es-PE" smtClean="0"/>
              <a:t>‹Nº›</a:t>
            </a:fld>
            <a:endParaRPr lang="es-PE"/>
          </a:p>
        </p:txBody>
      </p:sp>
    </p:spTree>
    <p:extLst>
      <p:ext uri="{BB962C8B-B14F-4D97-AF65-F5344CB8AC3E}">
        <p14:creationId xmlns:p14="http://schemas.microsoft.com/office/powerpoint/2010/main" val="306377079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0428537-A927-FDF8-57E5-FE3A9C4BFBA3}"/>
              </a:ext>
            </a:extLst>
          </p:cNvPr>
          <p:cNvSpPr>
            <a:spLocks noGrp="1"/>
          </p:cNvSpPr>
          <p:nvPr>
            <p:ph type="title"/>
          </p:nvPr>
        </p:nvSpPr>
        <p:spPr/>
        <p:txBody>
          <a:bodyPr/>
          <a:lstStyle/>
          <a:p>
            <a:r>
              <a:rPr lang="es-ES"/>
              <a:t>Haga clic para modificar el estilo de título del patrón</a:t>
            </a:r>
            <a:endParaRPr lang="es-PE"/>
          </a:p>
        </p:txBody>
      </p:sp>
      <p:sp>
        <p:nvSpPr>
          <p:cNvPr id="3" name="Marcador de fecha 2">
            <a:extLst>
              <a:ext uri="{FF2B5EF4-FFF2-40B4-BE49-F238E27FC236}">
                <a16:creationId xmlns:a16="http://schemas.microsoft.com/office/drawing/2014/main" id="{923ABD29-198C-A273-E2CE-579A927366DB}"/>
              </a:ext>
            </a:extLst>
          </p:cNvPr>
          <p:cNvSpPr>
            <a:spLocks noGrp="1"/>
          </p:cNvSpPr>
          <p:nvPr>
            <p:ph type="dt" sz="half" idx="10"/>
          </p:nvPr>
        </p:nvSpPr>
        <p:spPr/>
        <p:txBody>
          <a:bodyPr/>
          <a:lstStyle/>
          <a:p>
            <a:fld id="{DA03BE7A-5AC2-4FAF-A24F-52B6E812B9A1}" type="datetimeFigureOut">
              <a:rPr lang="es-PE" smtClean="0"/>
              <a:t>16/10/2024</a:t>
            </a:fld>
            <a:endParaRPr lang="es-PE"/>
          </a:p>
        </p:txBody>
      </p:sp>
      <p:sp>
        <p:nvSpPr>
          <p:cNvPr id="4" name="Marcador de pie de página 3">
            <a:extLst>
              <a:ext uri="{FF2B5EF4-FFF2-40B4-BE49-F238E27FC236}">
                <a16:creationId xmlns:a16="http://schemas.microsoft.com/office/drawing/2014/main" id="{02D5D357-55D2-F386-BD39-0E92F166B4BA}"/>
              </a:ext>
            </a:extLst>
          </p:cNvPr>
          <p:cNvSpPr>
            <a:spLocks noGrp="1"/>
          </p:cNvSpPr>
          <p:nvPr>
            <p:ph type="ftr" sz="quarter" idx="11"/>
          </p:nvPr>
        </p:nvSpPr>
        <p:spPr/>
        <p:txBody>
          <a:bodyPr/>
          <a:lstStyle/>
          <a:p>
            <a:endParaRPr lang="es-PE"/>
          </a:p>
        </p:txBody>
      </p:sp>
      <p:sp>
        <p:nvSpPr>
          <p:cNvPr id="5" name="Marcador de número de diapositiva 4">
            <a:extLst>
              <a:ext uri="{FF2B5EF4-FFF2-40B4-BE49-F238E27FC236}">
                <a16:creationId xmlns:a16="http://schemas.microsoft.com/office/drawing/2014/main" id="{A0BB857A-80FE-4144-7A59-DDA9875D78B2}"/>
              </a:ext>
            </a:extLst>
          </p:cNvPr>
          <p:cNvSpPr>
            <a:spLocks noGrp="1"/>
          </p:cNvSpPr>
          <p:nvPr>
            <p:ph type="sldNum" sz="quarter" idx="12"/>
          </p:nvPr>
        </p:nvSpPr>
        <p:spPr/>
        <p:txBody>
          <a:bodyPr/>
          <a:lstStyle/>
          <a:p>
            <a:fld id="{9C9B6B94-8016-47FD-BCA5-702964A5460F}" type="slidenum">
              <a:rPr lang="es-PE" smtClean="0"/>
              <a:t>‹Nº›</a:t>
            </a:fld>
            <a:endParaRPr lang="es-PE"/>
          </a:p>
        </p:txBody>
      </p:sp>
    </p:spTree>
    <p:extLst>
      <p:ext uri="{BB962C8B-B14F-4D97-AF65-F5344CB8AC3E}">
        <p14:creationId xmlns:p14="http://schemas.microsoft.com/office/powerpoint/2010/main" val="137131355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id="{E7A3CD3B-44CA-6D14-050A-AFB5A62010D6}"/>
              </a:ext>
            </a:extLst>
          </p:cNvPr>
          <p:cNvSpPr>
            <a:spLocks noGrp="1"/>
          </p:cNvSpPr>
          <p:nvPr>
            <p:ph type="dt" sz="half" idx="10"/>
          </p:nvPr>
        </p:nvSpPr>
        <p:spPr/>
        <p:txBody>
          <a:bodyPr/>
          <a:lstStyle/>
          <a:p>
            <a:fld id="{DA03BE7A-5AC2-4FAF-A24F-52B6E812B9A1}" type="datetimeFigureOut">
              <a:rPr lang="es-PE" smtClean="0"/>
              <a:t>16/10/2024</a:t>
            </a:fld>
            <a:endParaRPr lang="es-PE"/>
          </a:p>
        </p:txBody>
      </p:sp>
      <p:sp>
        <p:nvSpPr>
          <p:cNvPr id="3" name="Marcador de pie de página 2">
            <a:extLst>
              <a:ext uri="{FF2B5EF4-FFF2-40B4-BE49-F238E27FC236}">
                <a16:creationId xmlns:a16="http://schemas.microsoft.com/office/drawing/2014/main" id="{18FA5114-A91F-76A4-A0E0-2D11478A3AB6}"/>
              </a:ext>
            </a:extLst>
          </p:cNvPr>
          <p:cNvSpPr>
            <a:spLocks noGrp="1"/>
          </p:cNvSpPr>
          <p:nvPr>
            <p:ph type="ftr" sz="quarter" idx="11"/>
          </p:nvPr>
        </p:nvSpPr>
        <p:spPr/>
        <p:txBody>
          <a:bodyPr/>
          <a:lstStyle/>
          <a:p>
            <a:endParaRPr lang="es-PE"/>
          </a:p>
        </p:txBody>
      </p:sp>
      <p:sp>
        <p:nvSpPr>
          <p:cNvPr id="4" name="Marcador de número de diapositiva 3">
            <a:extLst>
              <a:ext uri="{FF2B5EF4-FFF2-40B4-BE49-F238E27FC236}">
                <a16:creationId xmlns:a16="http://schemas.microsoft.com/office/drawing/2014/main" id="{00C9CE6B-1E9E-0FDE-5720-C9DA63798F4F}"/>
              </a:ext>
            </a:extLst>
          </p:cNvPr>
          <p:cNvSpPr>
            <a:spLocks noGrp="1"/>
          </p:cNvSpPr>
          <p:nvPr>
            <p:ph type="sldNum" sz="quarter" idx="12"/>
          </p:nvPr>
        </p:nvSpPr>
        <p:spPr/>
        <p:txBody>
          <a:bodyPr/>
          <a:lstStyle/>
          <a:p>
            <a:fld id="{9C9B6B94-8016-47FD-BCA5-702964A5460F}" type="slidenum">
              <a:rPr lang="es-PE" smtClean="0"/>
              <a:t>‹Nº›</a:t>
            </a:fld>
            <a:endParaRPr lang="es-PE"/>
          </a:p>
        </p:txBody>
      </p:sp>
    </p:spTree>
    <p:extLst>
      <p:ext uri="{BB962C8B-B14F-4D97-AF65-F5344CB8AC3E}">
        <p14:creationId xmlns:p14="http://schemas.microsoft.com/office/powerpoint/2010/main" val="350924804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A2AC847-DBC9-D181-3087-83AB5D017432}"/>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PE"/>
          </a:p>
        </p:txBody>
      </p:sp>
      <p:sp>
        <p:nvSpPr>
          <p:cNvPr id="3" name="Marcador de contenido 2">
            <a:extLst>
              <a:ext uri="{FF2B5EF4-FFF2-40B4-BE49-F238E27FC236}">
                <a16:creationId xmlns:a16="http://schemas.microsoft.com/office/drawing/2014/main" id="{418F9AA7-8BE6-4E57-0710-CF22EFE82AE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PE"/>
          </a:p>
        </p:txBody>
      </p:sp>
      <p:sp>
        <p:nvSpPr>
          <p:cNvPr id="4" name="Marcador de texto 3">
            <a:extLst>
              <a:ext uri="{FF2B5EF4-FFF2-40B4-BE49-F238E27FC236}">
                <a16:creationId xmlns:a16="http://schemas.microsoft.com/office/drawing/2014/main" id="{A5B1904F-7D83-4032-1428-E90B7DB273F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5B809FEB-D8D4-686F-EB97-504DD9F8F354}"/>
              </a:ext>
            </a:extLst>
          </p:cNvPr>
          <p:cNvSpPr>
            <a:spLocks noGrp="1"/>
          </p:cNvSpPr>
          <p:nvPr>
            <p:ph type="dt" sz="half" idx="10"/>
          </p:nvPr>
        </p:nvSpPr>
        <p:spPr/>
        <p:txBody>
          <a:bodyPr/>
          <a:lstStyle/>
          <a:p>
            <a:fld id="{DA03BE7A-5AC2-4FAF-A24F-52B6E812B9A1}" type="datetimeFigureOut">
              <a:rPr lang="es-PE" smtClean="0"/>
              <a:t>16/10/2024</a:t>
            </a:fld>
            <a:endParaRPr lang="es-PE"/>
          </a:p>
        </p:txBody>
      </p:sp>
      <p:sp>
        <p:nvSpPr>
          <p:cNvPr id="6" name="Marcador de pie de página 5">
            <a:extLst>
              <a:ext uri="{FF2B5EF4-FFF2-40B4-BE49-F238E27FC236}">
                <a16:creationId xmlns:a16="http://schemas.microsoft.com/office/drawing/2014/main" id="{5722A7B7-6A5E-79A6-ACE8-53F1F8D3CA9B}"/>
              </a:ext>
            </a:extLst>
          </p:cNvPr>
          <p:cNvSpPr>
            <a:spLocks noGrp="1"/>
          </p:cNvSpPr>
          <p:nvPr>
            <p:ph type="ftr" sz="quarter" idx="11"/>
          </p:nvPr>
        </p:nvSpPr>
        <p:spPr/>
        <p:txBody>
          <a:bodyPr/>
          <a:lstStyle/>
          <a:p>
            <a:endParaRPr lang="es-PE"/>
          </a:p>
        </p:txBody>
      </p:sp>
      <p:sp>
        <p:nvSpPr>
          <p:cNvPr id="7" name="Marcador de número de diapositiva 6">
            <a:extLst>
              <a:ext uri="{FF2B5EF4-FFF2-40B4-BE49-F238E27FC236}">
                <a16:creationId xmlns:a16="http://schemas.microsoft.com/office/drawing/2014/main" id="{F459439C-2D6B-DFBE-2AF9-0DE57C725D2F}"/>
              </a:ext>
            </a:extLst>
          </p:cNvPr>
          <p:cNvSpPr>
            <a:spLocks noGrp="1"/>
          </p:cNvSpPr>
          <p:nvPr>
            <p:ph type="sldNum" sz="quarter" idx="12"/>
          </p:nvPr>
        </p:nvSpPr>
        <p:spPr/>
        <p:txBody>
          <a:bodyPr/>
          <a:lstStyle/>
          <a:p>
            <a:fld id="{9C9B6B94-8016-47FD-BCA5-702964A5460F}" type="slidenum">
              <a:rPr lang="es-PE" smtClean="0"/>
              <a:t>‹Nº›</a:t>
            </a:fld>
            <a:endParaRPr lang="es-PE"/>
          </a:p>
        </p:txBody>
      </p:sp>
    </p:spTree>
    <p:extLst>
      <p:ext uri="{BB962C8B-B14F-4D97-AF65-F5344CB8AC3E}">
        <p14:creationId xmlns:p14="http://schemas.microsoft.com/office/powerpoint/2010/main" val="2954803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191B832-7C9B-291E-7582-EB3420D7D583}"/>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PE"/>
          </a:p>
        </p:txBody>
      </p:sp>
      <p:sp>
        <p:nvSpPr>
          <p:cNvPr id="3" name="Marcador de posición de imagen 2">
            <a:extLst>
              <a:ext uri="{FF2B5EF4-FFF2-40B4-BE49-F238E27FC236}">
                <a16:creationId xmlns:a16="http://schemas.microsoft.com/office/drawing/2014/main" id="{8FC48D84-2099-364C-1A20-A22AAB3DFEA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PE"/>
          </a:p>
        </p:txBody>
      </p:sp>
      <p:sp>
        <p:nvSpPr>
          <p:cNvPr id="4" name="Marcador de texto 3">
            <a:extLst>
              <a:ext uri="{FF2B5EF4-FFF2-40B4-BE49-F238E27FC236}">
                <a16:creationId xmlns:a16="http://schemas.microsoft.com/office/drawing/2014/main" id="{546A8145-9872-25ED-8033-1DEBF7E8503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971899C7-A706-499E-3D8E-338D39EF1A02}"/>
              </a:ext>
            </a:extLst>
          </p:cNvPr>
          <p:cNvSpPr>
            <a:spLocks noGrp="1"/>
          </p:cNvSpPr>
          <p:nvPr>
            <p:ph type="dt" sz="half" idx="10"/>
          </p:nvPr>
        </p:nvSpPr>
        <p:spPr/>
        <p:txBody>
          <a:bodyPr/>
          <a:lstStyle/>
          <a:p>
            <a:fld id="{DA03BE7A-5AC2-4FAF-A24F-52B6E812B9A1}" type="datetimeFigureOut">
              <a:rPr lang="es-PE" smtClean="0"/>
              <a:t>16/10/2024</a:t>
            </a:fld>
            <a:endParaRPr lang="es-PE"/>
          </a:p>
        </p:txBody>
      </p:sp>
      <p:sp>
        <p:nvSpPr>
          <p:cNvPr id="6" name="Marcador de pie de página 5">
            <a:extLst>
              <a:ext uri="{FF2B5EF4-FFF2-40B4-BE49-F238E27FC236}">
                <a16:creationId xmlns:a16="http://schemas.microsoft.com/office/drawing/2014/main" id="{370168E6-8466-4DE1-8384-0FA1D82F5D90}"/>
              </a:ext>
            </a:extLst>
          </p:cNvPr>
          <p:cNvSpPr>
            <a:spLocks noGrp="1"/>
          </p:cNvSpPr>
          <p:nvPr>
            <p:ph type="ftr" sz="quarter" idx="11"/>
          </p:nvPr>
        </p:nvSpPr>
        <p:spPr/>
        <p:txBody>
          <a:bodyPr/>
          <a:lstStyle/>
          <a:p>
            <a:endParaRPr lang="es-PE"/>
          </a:p>
        </p:txBody>
      </p:sp>
      <p:sp>
        <p:nvSpPr>
          <p:cNvPr id="7" name="Marcador de número de diapositiva 6">
            <a:extLst>
              <a:ext uri="{FF2B5EF4-FFF2-40B4-BE49-F238E27FC236}">
                <a16:creationId xmlns:a16="http://schemas.microsoft.com/office/drawing/2014/main" id="{C75A354E-7946-24FA-3925-BE35A832FCF6}"/>
              </a:ext>
            </a:extLst>
          </p:cNvPr>
          <p:cNvSpPr>
            <a:spLocks noGrp="1"/>
          </p:cNvSpPr>
          <p:nvPr>
            <p:ph type="sldNum" sz="quarter" idx="12"/>
          </p:nvPr>
        </p:nvSpPr>
        <p:spPr/>
        <p:txBody>
          <a:bodyPr/>
          <a:lstStyle/>
          <a:p>
            <a:fld id="{9C9B6B94-8016-47FD-BCA5-702964A5460F}" type="slidenum">
              <a:rPr lang="es-PE" smtClean="0"/>
              <a:t>‹Nº›</a:t>
            </a:fld>
            <a:endParaRPr lang="es-PE"/>
          </a:p>
        </p:txBody>
      </p:sp>
    </p:spTree>
    <p:extLst>
      <p:ext uri="{BB962C8B-B14F-4D97-AF65-F5344CB8AC3E}">
        <p14:creationId xmlns:p14="http://schemas.microsoft.com/office/powerpoint/2010/main" val="126271107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B276E93D-5F2A-80C0-28AF-08F22299B54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endParaRPr lang="es-PE"/>
          </a:p>
        </p:txBody>
      </p:sp>
      <p:sp>
        <p:nvSpPr>
          <p:cNvPr id="3" name="Marcador de texto 2">
            <a:extLst>
              <a:ext uri="{FF2B5EF4-FFF2-40B4-BE49-F238E27FC236}">
                <a16:creationId xmlns:a16="http://schemas.microsoft.com/office/drawing/2014/main" id="{CD351F1A-976D-498E-3578-9F0F5A53634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PE"/>
          </a:p>
        </p:txBody>
      </p:sp>
      <p:sp>
        <p:nvSpPr>
          <p:cNvPr id="4" name="Marcador de fecha 3">
            <a:extLst>
              <a:ext uri="{FF2B5EF4-FFF2-40B4-BE49-F238E27FC236}">
                <a16:creationId xmlns:a16="http://schemas.microsoft.com/office/drawing/2014/main" id="{D1D5F2B4-EE78-DA56-8424-9452323C854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DA03BE7A-5AC2-4FAF-A24F-52B6E812B9A1}" type="datetimeFigureOut">
              <a:rPr lang="es-PE" smtClean="0"/>
              <a:t>16/10/2024</a:t>
            </a:fld>
            <a:endParaRPr lang="es-PE"/>
          </a:p>
        </p:txBody>
      </p:sp>
      <p:sp>
        <p:nvSpPr>
          <p:cNvPr id="5" name="Marcador de pie de página 4">
            <a:extLst>
              <a:ext uri="{FF2B5EF4-FFF2-40B4-BE49-F238E27FC236}">
                <a16:creationId xmlns:a16="http://schemas.microsoft.com/office/drawing/2014/main" id="{DCB0353E-55B7-E9E0-EBC6-2B9850243A9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s-PE"/>
          </a:p>
        </p:txBody>
      </p:sp>
      <p:sp>
        <p:nvSpPr>
          <p:cNvPr id="6" name="Marcador de número de diapositiva 5">
            <a:extLst>
              <a:ext uri="{FF2B5EF4-FFF2-40B4-BE49-F238E27FC236}">
                <a16:creationId xmlns:a16="http://schemas.microsoft.com/office/drawing/2014/main" id="{6B2D83CA-89D7-48C3-844E-E475A9247BC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9C9B6B94-8016-47FD-BCA5-702964A5460F}" type="slidenum">
              <a:rPr lang="es-PE" smtClean="0"/>
              <a:t>‹Nº›</a:t>
            </a:fld>
            <a:endParaRPr lang="es-PE"/>
          </a:p>
        </p:txBody>
      </p:sp>
    </p:spTree>
    <p:extLst>
      <p:ext uri="{BB962C8B-B14F-4D97-AF65-F5344CB8AC3E}">
        <p14:creationId xmlns:p14="http://schemas.microsoft.com/office/powerpoint/2010/main" val="43654038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P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3.png"/><Relationship Id="rId1" Type="http://schemas.openxmlformats.org/officeDocument/2006/relationships/slideLayout" Target="../slideLayouts/slideLayout7.xml"/><Relationship Id="rId4" Type="http://schemas.openxmlformats.org/officeDocument/2006/relationships/image" Target="../media/image15.png"/></Relationships>
</file>

<file path=ppt/slides/_rels/slide12.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17.png"/></Relationships>
</file>

<file path=ppt/slides/_rels/slide13.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22.png"/></Relationships>
</file>

<file path=ppt/slides/_rels/slide1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17.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7.xml"/><Relationship Id="rId5" Type="http://schemas.openxmlformats.org/officeDocument/2006/relationships/image" Target="../media/image9.png"/><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a:extLst>
              <a:ext uri="{FF2B5EF4-FFF2-40B4-BE49-F238E27FC236}">
                <a16:creationId xmlns:a16="http://schemas.microsoft.com/office/drawing/2014/main" id="{D7ED2CE0-A047-5339-B53D-A5B9F806AB88}"/>
              </a:ext>
            </a:extLst>
          </p:cNvPr>
          <p:cNvPicPr>
            <a:picLocks noChangeAspect="1"/>
          </p:cNvPicPr>
          <p:nvPr/>
        </p:nvPicPr>
        <p:blipFill>
          <a:blip r:embed="rId2"/>
          <a:stretch>
            <a:fillRect/>
          </a:stretch>
        </p:blipFill>
        <p:spPr>
          <a:xfrm>
            <a:off x="1" y="0"/>
            <a:ext cx="12190194" cy="6859016"/>
          </a:xfrm>
          <a:prstGeom prst="rect">
            <a:avLst/>
          </a:prstGeom>
        </p:spPr>
      </p:pic>
    </p:spTree>
    <p:extLst>
      <p:ext uri="{BB962C8B-B14F-4D97-AF65-F5344CB8AC3E}">
        <p14:creationId xmlns:p14="http://schemas.microsoft.com/office/powerpoint/2010/main" val="285421945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a:extLst>
              <a:ext uri="{FF2B5EF4-FFF2-40B4-BE49-F238E27FC236}">
                <a16:creationId xmlns:a16="http://schemas.microsoft.com/office/drawing/2014/main" id="{7F9CC4A1-57C1-2C92-8FF3-7C5109AE8EEB}"/>
              </a:ext>
            </a:extLst>
          </p:cNvPr>
          <p:cNvPicPr>
            <a:picLocks noChangeAspect="1"/>
          </p:cNvPicPr>
          <p:nvPr/>
        </p:nvPicPr>
        <p:blipFill>
          <a:blip r:embed="rId2"/>
          <a:stretch>
            <a:fillRect/>
          </a:stretch>
        </p:blipFill>
        <p:spPr>
          <a:xfrm>
            <a:off x="782553" y="885237"/>
            <a:ext cx="1072989" cy="1146147"/>
          </a:xfrm>
          <a:prstGeom prst="rect">
            <a:avLst/>
          </a:prstGeom>
        </p:spPr>
      </p:pic>
      <p:pic>
        <p:nvPicPr>
          <p:cNvPr id="5" name="Imagen 4">
            <a:extLst>
              <a:ext uri="{FF2B5EF4-FFF2-40B4-BE49-F238E27FC236}">
                <a16:creationId xmlns:a16="http://schemas.microsoft.com/office/drawing/2014/main" id="{953064AE-D0EB-D06F-0723-CFFC46BDA255}"/>
              </a:ext>
            </a:extLst>
          </p:cNvPr>
          <p:cNvPicPr>
            <a:picLocks noChangeAspect="1"/>
          </p:cNvPicPr>
          <p:nvPr/>
        </p:nvPicPr>
        <p:blipFill>
          <a:blip r:embed="rId2"/>
          <a:stretch>
            <a:fillRect/>
          </a:stretch>
        </p:blipFill>
        <p:spPr>
          <a:xfrm>
            <a:off x="782553" y="2472040"/>
            <a:ext cx="1072989" cy="1146147"/>
          </a:xfrm>
          <a:prstGeom prst="rect">
            <a:avLst/>
          </a:prstGeom>
        </p:spPr>
      </p:pic>
      <p:pic>
        <p:nvPicPr>
          <p:cNvPr id="7" name="Imagen 6">
            <a:extLst>
              <a:ext uri="{FF2B5EF4-FFF2-40B4-BE49-F238E27FC236}">
                <a16:creationId xmlns:a16="http://schemas.microsoft.com/office/drawing/2014/main" id="{229F660A-06E9-C904-6635-4DDC045AAD28}"/>
              </a:ext>
            </a:extLst>
          </p:cNvPr>
          <p:cNvPicPr>
            <a:picLocks noChangeAspect="1"/>
          </p:cNvPicPr>
          <p:nvPr/>
        </p:nvPicPr>
        <p:blipFill>
          <a:blip r:embed="rId3"/>
          <a:stretch>
            <a:fillRect/>
          </a:stretch>
        </p:blipFill>
        <p:spPr>
          <a:xfrm>
            <a:off x="1834521" y="1147387"/>
            <a:ext cx="597460" cy="621846"/>
          </a:xfrm>
          <a:prstGeom prst="rect">
            <a:avLst/>
          </a:prstGeom>
        </p:spPr>
      </p:pic>
      <p:pic>
        <p:nvPicPr>
          <p:cNvPr id="8" name="Imagen 7">
            <a:extLst>
              <a:ext uri="{FF2B5EF4-FFF2-40B4-BE49-F238E27FC236}">
                <a16:creationId xmlns:a16="http://schemas.microsoft.com/office/drawing/2014/main" id="{77A7B6A8-1EC4-900F-CA5D-35B54FECA07D}"/>
              </a:ext>
            </a:extLst>
          </p:cNvPr>
          <p:cNvPicPr>
            <a:picLocks noChangeAspect="1"/>
          </p:cNvPicPr>
          <p:nvPr/>
        </p:nvPicPr>
        <p:blipFill>
          <a:blip r:embed="rId3"/>
          <a:stretch>
            <a:fillRect/>
          </a:stretch>
        </p:blipFill>
        <p:spPr>
          <a:xfrm>
            <a:off x="1834521" y="2734190"/>
            <a:ext cx="597460" cy="621846"/>
          </a:xfrm>
          <a:prstGeom prst="rect">
            <a:avLst/>
          </a:prstGeom>
        </p:spPr>
      </p:pic>
      <p:sp>
        <p:nvSpPr>
          <p:cNvPr id="10" name="CuadroTexto 9">
            <a:extLst>
              <a:ext uri="{FF2B5EF4-FFF2-40B4-BE49-F238E27FC236}">
                <a16:creationId xmlns:a16="http://schemas.microsoft.com/office/drawing/2014/main" id="{B72191D8-5FB8-5309-CE49-C76225C56A77}"/>
              </a:ext>
            </a:extLst>
          </p:cNvPr>
          <p:cNvSpPr txBox="1"/>
          <p:nvPr/>
        </p:nvSpPr>
        <p:spPr>
          <a:xfrm>
            <a:off x="2617075" y="1385053"/>
            <a:ext cx="6463862" cy="646331"/>
          </a:xfrm>
          <a:prstGeom prst="rect">
            <a:avLst/>
          </a:prstGeom>
          <a:noFill/>
        </p:spPr>
        <p:txBody>
          <a:bodyPr wrap="square" rtlCol="0">
            <a:spAutoFit/>
          </a:bodyPr>
          <a:lstStyle/>
          <a:p>
            <a:pPr marL="285750" indent="-285750">
              <a:buFont typeface="Arial" panose="020B0604020202020204" pitchFamily="34" charset="0"/>
              <a:buChar char="•"/>
            </a:pPr>
            <a:r>
              <a:rPr lang="es-MX" dirty="0">
                <a:solidFill>
                  <a:srgbClr val="212529"/>
                </a:solidFill>
                <a:latin typeface="Acumin Variable Concept Semibol" panose="020B0304020202020204" pitchFamily="34" charset="0"/>
              </a:rPr>
              <a:t>Una vez que el curso está creado, puede seguir vendiéndose durante años con poca intervención</a:t>
            </a:r>
          </a:p>
        </p:txBody>
      </p:sp>
      <p:sp>
        <p:nvSpPr>
          <p:cNvPr id="11" name="CuadroTexto 10">
            <a:extLst>
              <a:ext uri="{FF2B5EF4-FFF2-40B4-BE49-F238E27FC236}">
                <a16:creationId xmlns:a16="http://schemas.microsoft.com/office/drawing/2014/main" id="{9C399749-A03D-3689-74F2-46A7DEACCD32}"/>
              </a:ext>
            </a:extLst>
          </p:cNvPr>
          <p:cNvSpPr txBox="1"/>
          <p:nvPr/>
        </p:nvSpPr>
        <p:spPr>
          <a:xfrm>
            <a:off x="2617076" y="996645"/>
            <a:ext cx="4089688" cy="461665"/>
          </a:xfrm>
          <a:prstGeom prst="rect">
            <a:avLst/>
          </a:prstGeom>
          <a:noFill/>
        </p:spPr>
        <p:txBody>
          <a:bodyPr wrap="square" rtlCol="0">
            <a:spAutoFit/>
          </a:bodyPr>
          <a:lstStyle/>
          <a:p>
            <a:r>
              <a:rPr lang="es-MX" sz="2400" dirty="0">
                <a:solidFill>
                  <a:srgbClr val="009900"/>
                </a:solidFill>
                <a:latin typeface="Acumin Variable Concept Black" panose="020B0304020202020204" pitchFamily="34" charset="0"/>
              </a:rPr>
              <a:t>INGRESO PASIVO:</a:t>
            </a:r>
            <a:endParaRPr lang="es-PE" sz="2400" dirty="0">
              <a:solidFill>
                <a:srgbClr val="009900"/>
              </a:solidFill>
              <a:latin typeface="Acumin Variable Concept Black" panose="020B0304020202020204" pitchFamily="34" charset="0"/>
            </a:endParaRPr>
          </a:p>
        </p:txBody>
      </p:sp>
      <p:sp>
        <p:nvSpPr>
          <p:cNvPr id="12" name="CuadroTexto 11">
            <a:extLst>
              <a:ext uri="{FF2B5EF4-FFF2-40B4-BE49-F238E27FC236}">
                <a16:creationId xmlns:a16="http://schemas.microsoft.com/office/drawing/2014/main" id="{DAEC375B-FE8F-672C-A2A1-E4C80AD0BFE2}"/>
              </a:ext>
            </a:extLst>
          </p:cNvPr>
          <p:cNvSpPr txBox="1"/>
          <p:nvPr/>
        </p:nvSpPr>
        <p:spPr>
          <a:xfrm>
            <a:off x="2617075" y="2583448"/>
            <a:ext cx="6574221" cy="461665"/>
          </a:xfrm>
          <a:prstGeom prst="rect">
            <a:avLst/>
          </a:prstGeom>
          <a:noFill/>
        </p:spPr>
        <p:txBody>
          <a:bodyPr wrap="square" rtlCol="0">
            <a:spAutoFit/>
          </a:bodyPr>
          <a:lstStyle/>
          <a:p>
            <a:r>
              <a:rPr lang="es-MX" sz="2400" dirty="0">
                <a:solidFill>
                  <a:srgbClr val="009900"/>
                </a:solidFill>
                <a:latin typeface="Acumin Variable Concept Black" panose="020B0304020202020204" pitchFamily="34" charset="0"/>
              </a:rPr>
              <a:t>INTERACTIVIDAD Y ACTUALIZACIÓN:</a:t>
            </a:r>
            <a:endParaRPr lang="es-PE" sz="2400" dirty="0">
              <a:solidFill>
                <a:srgbClr val="009900"/>
              </a:solidFill>
              <a:latin typeface="Acumin Variable Concept Black" panose="020B0304020202020204" pitchFamily="34" charset="0"/>
            </a:endParaRPr>
          </a:p>
        </p:txBody>
      </p:sp>
      <p:sp>
        <p:nvSpPr>
          <p:cNvPr id="13" name="CuadroTexto 12">
            <a:extLst>
              <a:ext uri="{FF2B5EF4-FFF2-40B4-BE49-F238E27FC236}">
                <a16:creationId xmlns:a16="http://schemas.microsoft.com/office/drawing/2014/main" id="{AC68B2AC-79E5-99B6-D482-AD3C62DF50A1}"/>
              </a:ext>
            </a:extLst>
          </p:cNvPr>
          <p:cNvSpPr txBox="1"/>
          <p:nvPr/>
        </p:nvSpPr>
        <p:spPr>
          <a:xfrm>
            <a:off x="2617075" y="3045113"/>
            <a:ext cx="6463862" cy="923330"/>
          </a:xfrm>
          <a:prstGeom prst="rect">
            <a:avLst/>
          </a:prstGeom>
          <a:noFill/>
        </p:spPr>
        <p:txBody>
          <a:bodyPr wrap="square" rtlCol="0">
            <a:spAutoFit/>
          </a:bodyPr>
          <a:lstStyle/>
          <a:p>
            <a:pPr marL="285750" indent="-285750">
              <a:buFont typeface="Arial" panose="020B0604020202020204" pitchFamily="34" charset="0"/>
              <a:buChar char="•"/>
            </a:pPr>
            <a:r>
              <a:rPr lang="es-MX" dirty="0">
                <a:solidFill>
                  <a:srgbClr val="212529"/>
                </a:solidFill>
                <a:latin typeface="Acumin Variable Concept Semibol" panose="020B0304020202020204" pitchFamily="34" charset="0"/>
              </a:rPr>
              <a:t>Los cursos online permiten una mayor interactividad y flexibilidad en la actualización de contenido. Puedes incluir quizzes, foros de discusión y ejercicios prácticos,</a:t>
            </a:r>
          </a:p>
        </p:txBody>
      </p:sp>
      <p:sp>
        <p:nvSpPr>
          <p:cNvPr id="16" name="CuadroTexto 15">
            <a:extLst>
              <a:ext uri="{FF2B5EF4-FFF2-40B4-BE49-F238E27FC236}">
                <a16:creationId xmlns:a16="http://schemas.microsoft.com/office/drawing/2014/main" id="{3BF4E5A5-CBD8-EA33-5250-EFDA71502EA0}"/>
              </a:ext>
            </a:extLst>
          </p:cNvPr>
          <p:cNvSpPr txBox="1"/>
          <p:nvPr/>
        </p:nvSpPr>
        <p:spPr>
          <a:xfrm>
            <a:off x="822498" y="1042811"/>
            <a:ext cx="1072989" cy="769441"/>
          </a:xfrm>
          <a:prstGeom prst="rect">
            <a:avLst/>
          </a:prstGeom>
          <a:noFill/>
        </p:spPr>
        <p:txBody>
          <a:bodyPr wrap="square" rtlCol="0">
            <a:spAutoFit/>
          </a:bodyPr>
          <a:lstStyle/>
          <a:p>
            <a:r>
              <a:rPr lang="es-MX" sz="4400" dirty="0">
                <a:solidFill>
                  <a:schemeClr val="bg1"/>
                </a:solidFill>
                <a:latin typeface="Acumin Variable Concept Black" panose="020B0304020202020204" pitchFamily="34" charset="0"/>
              </a:rPr>
              <a:t>04</a:t>
            </a:r>
            <a:endParaRPr lang="es-PE" dirty="0">
              <a:solidFill>
                <a:schemeClr val="bg1"/>
              </a:solidFill>
              <a:latin typeface="Acumin Variable Concept Black" panose="020B0304020202020204" pitchFamily="34" charset="0"/>
            </a:endParaRPr>
          </a:p>
        </p:txBody>
      </p:sp>
      <p:sp>
        <p:nvSpPr>
          <p:cNvPr id="17" name="CuadroTexto 16">
            <a:extLst>
              <a:ext uri="{FF2B5EF4-FFF2-40B4-BE49-F238E27FC236}">
                <a16:creationId xmlns:a16="http://schemas.microsoft.com/office/drawing/2014/main" id="{C3E41068-7A46-C463-FB45-A15D9DFFCF68}"/>
              </a:ext>
            </a:extLst>
          </p:cNvPr>
          <p:cNvSpPr txBox="1"/>
          <p:nvPr/>
        </p:nvSpPr>
        <p:spPr>
          <a:xfrm>
            <a:off x="877677" y="2629254"/>
            <a:ext cx="1072989" cy="769441"/>
          </a:xfrm>
          <a:prstGeom prst="rect">
            <a:avLst/>
          </a:prstGeom>
          <a:noFill/>
        </p:spPr>
        <p:txBody>
          <a:bodyPr wrap="square" rtlCol="0">
            <a:spAutoFit/>
          </a:bodyPr>
          <a:lstStyle/>
          <a:p>
            <a:r>
              <a:rPr lang="es-MX" sz="4400" dirty="0">
                <a:solidFill>
                  <a:schemeClr val="bg1"/>
                </a:solidFill>
                <a:latin typeface="Acumin Variable Concept Black" panose="020B0304020202020204" pitchFamily="34" charset="0"/>
              </a:rPr>
              <a:t>05</a:t>
            </a:r>
            <a:endParaRPr lang="es-PE" dirty="0">
              <a:solidFill>
                <a:schemeClr val="bg1"/>
              </a:solidFill>
              <a:latin typeface="Acumin Variable Concept Black" panose="020B0304020202020204" pitchFamily="34" charset="0"/>
            </a:endParaRPr>
          </a:p>
        </p:txBody>
      </p:sp>
      <p:pic>
        <p:nvPicPr>
          <p:cNvPr id="2" name="Imagen 1">
            <a:extLst>
              <a:ext uri="{FF2B5EF4-FFF2-40B4-BE49-F238E27FC236}">
                <a16:creationId xmlns:a16="http://schemas.microsoft.com/office/drawing/2014/main" id="{2A68B146-9784-7784-D1F4-715029C23F76}"/>
              </a:ext>
            </a:extLst>
          </p:cNvPr>
          <p:cNvPicPr>
            <a:picLocks noChangeAspect="1"/>
          </p:cNvPicPr>
          <p:nvPr/>
        </p:nvPicPr>
        <p:blipFill>
          <a:blip r:embed="rId4"/>
          <a:stretch>
            <a:fillRect/>
          </a:stretch>
        </p:blipFill>
        <p:spPr>
          <a:xfrm>
            <a:off x="380181" y="5930631"/>
            <a:ext cx="2364550" cy="621846"/>
          </a:xfrm>
          <a:prstGeom prst="rect">
            <a:avLst/>
          </a:prstGeom>
        </p:spPr>
      </p:pic>
    </p:spTree>
    <p:extLst>
      <p:ext uri="{BB962C8B-B14F-4D97-AF65-F5344CB8AC3E}">
        <p14:creationId xmlns:p14="http://schemas.microsoft.com/office/powerpoint/2010/main" val="281231283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Gráfico 8">
            <a:extLst>
              <a:ext uri="{FF2B5EF4-FFF2-40B4-BE49-F238E27FC236}">
                <a16:creationId xmlns:a16="http://schemas.microsoft.com/office/drawing/2014/main" id="{C0DF8679-C566-B52B-E01D-6491080CFF6F}"/>
              </a:ext>
            </a:extLst>
          </p:cNvPr>
          <p:cNvPicPr>
            <a:picLocks noChangeAspect="1"/>
          </p:cNvPicPr>
          <p:nvPr/>
        </p:nvPicPr>
        <p:blipFill>
          <a:blip r:embed="rId2">
            <a:extLst>
              <a:ext uri="{96DAC541-7B7A-43D3-8B79-37D633B846F1}">
                <asvg:svgBlip xmlns:asvg="http://schemas.microsoft.com/office/drawing/2016/SVG/main" r:embed="rId3"/>
              </a:ext>
            </a:extLst>
          </a:blip>
          <a:srcRect l="15697" t="16290" r="10261" b="33742"/>
          <a:stretch/>
        </p:blipFill>
        <p:spPr>
          <a:xfrm>
            <a:off x="-20209" y="1603387"/>
            <a:ext cx="6773009" cy="5410161"/>
          </a:xfrm>
          <a:prstGeom prst="rect">
            <a:avLst/>
          </a:prstGeom>
        </p:spPr>
      </p:pic>
      <p:sp>
        <p:nvSpPr>
          <p:cNvPr id="11" name="CuadroTexto 10">
            <a:extLst>
              <a:ext uri="{FF2B5EF4-FFF2-40B4-BE49-F238E27FC236}">
                <a16:creationId xmlns:a16="http://schemas.microsoft.com/office/drawing/2014/main" id="{C579FB12-7E31-1396-B1C6-5878D64B50B1}"/>
              </a:ext>
            </a:extLst>
          </p:cNvPr>
          <p:cNvSpPr txBox="1"/>
          <p:nvPr/>
        </p:nvSpPr>
        <p:spPr>
          <a:xfrm>
            <a:off x="7305309" y="1253652"/>
            <a:ext cx="4079630" cy="769441"/>
          </a:xfrm>
          <a:prstGeom prst="rect">
            <a:avLst/>
          </a:prstGeom>
          <a:noFill/>
        </p:spPr>
        <p:txBody>
          <a:bodyPr wrap="square" rtlCol="0">
            <a:spAutoFit/>
          </a:bodyPr>
          <a:lstStyle/>
          <a:p>
            <a:r>
              <a:rPr lang="es-MX" sz="4400" dirty="0">
                <a:latin typeface="Acumin Variable Concept Black" panose="020B0304020202020204" pitchFamily="34" charset="0"/>
              </a:rPr>
              <a:t>CONCLUSIÓN</a:t>
            </a:r>
            <a:endParaRPr lang="es-PE" sz="4400" dirty="0">
              <a:latin typeface="Acumin Variable Concept Black" panose="020B0304020202020204" pitchFamily="34" charset="0"/>
            </a:endParaRPr>
          </a:p>
        </p:txBody>
      </p:sp>
      <p:sp>
        <p:nvSpPr>
          <p:cNvPr id="2" name="Rectángulo: esquinas redondeadas 1">
            <a:extLst>
              <a:ext uri="{FF2B5EF4-FFF2-40B4-BE49-F238E27FC236}">
                <a16:creationId xmlns:a16="http://schemas.microsoft.com/office/drawing/2014/main" id="{CB9DE8FE-FCC6-68CE-3E05-DFA9D3289A13}"/>
              </a:ext>
            </a:extLst>
          </p:cNvPr>
          <p:cNvSpPr/>
          <p:nvPr/>
        </p:nvSpPr>
        <p:spPr>
          <a:xfrm>
            <a:off x="7238999" y="2337684"/>
            <a:ext cx="4245863" cy="3547872"/>
          </a:xfrm>
          <a:prstGeom prst="roundRect">
            <a:avLst/>
          </a:prstGeom>
          <a:solidFill>
            <a:srgbClr val="0099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E"/>
          </a:p>
        </p:txBody>
      </p:sp>
      <p:sp>
        <p:nvSpPr>
          <p:cNvPr id="13" name="CuadroTexto 12">
            <a:extLst>
              <a:ext uri="{FF2B5EF4-FFF2-40B4-BE49-F238E27FC236}">
                <a16:creationId xmlns:a16="http://schemas.microsoft.com/office/drawing/2014/main" id="{1456A1C0-7EA0-B336-85B1-95CFB5716996}"/>
              </a:ext>
            </a:extLst>
          </p:cNvPr>
          <p:cNvSpPr txBox="1"/>
          <p:nvPr/>
        </p:nvSpPr>
        <p:spPr>
          <a:xfrm>
            <a:off x="7271694" y="2711236"/>
            <a:ext cx="4113245" cy="2800767"/>
          </a:xfrm>
          <a:prstGeom prst="rect">
            <a:avLst/>
          </a:prstGeom>
          <a:noFill/>
          <a:ln>
            <a:noFill/>
          </a:ln>
        </p:spPr>
        <p:txBody>
          <a:bodyPr wrap="square" rtlCol="0">
            <a:spAutoFit/>
          </a:bodyPr>
          <a:lstStyle/>
          <a:p>
            <a:pPr algn="ctr"/>
            <a:r>
              <a:rPr lang="es-MX" sz="2200" dirty="0">
                <a:solidFill>
                  <a:srgbClr val="FFFFFF"/>
                </a:solidFill>
                <a:latin typeface="Acumin Variable Concept Semibol" panose="020B0304020202020204" pitchFamily="34" charset="0"/>
              </a:rPr>
              <a:t>Los cursos online no solo son una herramienta poderosa para la educación moderna, sino que también representan una oportunidad única para los emprendedores que desean crear una fuente de ingresos pasiva y escalable</a:t>
            </a:r>
            <a:endParaRPr lang="es-PE" sz="2200" dirty="0">
              <a:solidFill>
                <a:srgbClr val="FFFFFF"/>
              </a:solidFill>
              <a:latin typeface="Acumin Variable Concept Semibol" panose="020B0304020202020204" pitchFamily="34" charset="0"/>
            </a:endParaRPr>
          </a:p>
        </p:txBody>
      </p:sp>
      <p:pic>
        <p:nvPicPr>
          <p:cNvPr id="3" name="Imagen 2">
            <a:extLst>
              <a:ext uri="{FF2B5EF4-FFF2-40B4-BE49-F238E27FC236}">
                <a16:creationId xmlns:a16="http://schemas.microsoft.com/office/drawing/2014/main" id="{5C231A01-06B9-4970-C977-1899A17A00B6}"/>
              </a:ext>
            </a:extLst>
          </p:cNvPr>
          <p:cNvPicPr>
            <a:picLocks noChangeAspect="1"/>
          </p:cNvPicPr>
          <p:nvPr/>
        </p:nvPicPr>
        <p:blipFill>
          <a:blip r:embed="rId4"/>
          <a:stretch>
            <a:fillRect/>
          </a:stretch>
        </p:blipFill>
        <p:spPr>
          <a:xfrm>
            <a:off x="400989" y="449063"/>
            <a:ext cx="2462997" cy="597460"/>
          </a:xfrm>
          <a:prstGeom prst="rect">
            <a:avLst/>
          </a:prstGeom>
        </p:spPr>
      </p:pic>
    </p:spTree>
    <p:extLst>
      <p:ext uri="{BB962C8B-B14F-4D97-AF65-F5344CB8AC3E}">
        <p14:creationId xmlns:p14="http://schemas.microsoft.com/office/powerpoint/2010/main" val="191538641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E-Learning Plattform erstellen - in wenigen Klicks | iprendo">
            <a:extLst>
              <a:ext uri="{FF2B5EF4-FFF2-40B4-BE49-F238E27FC236}">
                <a16:creationId xmlns:a16="http://schemas.microsoft.com/office/drawing/2014/main" id="{6BA3415F-B910-62A2-2082-25AC76AEA18A}"/>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b="25000"/>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CuadroTexto 1">
            <a:extLst>
              <a:ext uri="{FF2B5EF4-FFF2-40B4-BE49-F238E27FC236}">
                <a16:creationId xmlns:a16="http://schemas.microsoft.com/office/drawing/2014/main" id="{1B7C670C-5046-F430-0A34-BBB09C25DDB7}"/>
              </a:ext>
            </a:extLst>
          </p:cNvPr>
          <p:cNvSpPr txBox="1"/>
          <p:nvPr/>
        </p:nvSpPr>
        <p:spPr>
          <a:xfrm>
            <a:off x="0" y="0"/>
            <a:ext cx="12192000" cy="6858000"/>
          </a:xfrm>
          <a:prstGeom prst="rect">
            <a:avLst/>
          </a:prstGeom>
          <a:solidFill>
            <a:srgbClr val="000000">
              <a:alpha val="85098"/>
            </a:srgbClr>
          </a:solidFill>
        </p:spPr>
        <p:txBody>
          <a:bodyPr wrap="square" rtlCol="0">
            <a:spAutoFit/>
          </a:bodyPr>
          <a:lstStyle/>
          <a:p>
            <a:endParaRPr lang="es-PE" dirty="0"/>
          </a:p>
        </p:txBody>
      </p:sp>
      <p:sp>
        <p:nvSpPr>
          <p:cNvPr id="3" name="CuadroTexto 2">
            <a:extLst>
              <a:ext uri="{FF2B5EF4-FFF2-40B4-BE49-F238E27FC236}">
                <a16:creationId xmlns:a16="http://schemas.microsoft.com/office/drawing/2014/main" id="{4A897980-0B33-96B0-D942-F687E587D971}"/>
              </a:ext>
            </a:extLst>
          </p:cNvPr>
          <p:cNvSpPr txBox="1"/>
          <p:nvPr/>
        </p:nvSpPr>
        <p:spPr>
          <a:xfrm>
            <a:off x="1295399" y="3993922"/>
            <a:ext cx="9601200" cy="1754326"/>
          </a:xfrm>
          <a:prstGeom prst="rect">
            <a:avLst/>
          </a:prstGeom>
          <a:noFill/>
        </p:spPr>
        <p:txBody>
          <a:bodyPr wrap="square" rtlCol="0">
            <a:spAutoFit/>
          </a:bodyPr>
          <a:lstStyle/>
          <a:p>
            <a:pPr algn="ctr"/>
            <a:r>
              <a:rPr lang="es-MX" sz="5400" dirty="0">
                <a:solidFill>
                  <a:schemeClr val="bg1"/>
                </a:solidFill>
                <a:latin typeface="Acumin Variable Concept Black" panose="020B0304020202020204" pitchFamily="34" charset="0"/>
              </a:rPr>
              <a:t>Auto - descubrimiento y Mentalidad del Éxito</a:t>
            </a:r>
            <a:endParaRPr lang="es-PE" sz="5400" dirty="0">
              <a:solidFill>
                <a:schemeClr val="bg1"/>
              </a:solidFill>
              <a:latin typeface="Acumin Variable Concept Black" panose="020B0304020202020204" pitchFamily="34" charset="0"/>
            </a:endParaRPr>
          </a:p>
        </p:txBody>
      </p:sp>
      <p:pic>
        <p:nvPicPr>
          <p:cNvPr id="6" name="Imagen 5">
            <a:extLst>
              <a:ext uri="{FF2B5EF4-FFF2-40B4-BE49-F238E27FC236}">
                <a16:creationId xmlns:a16="http://schemas.microsoft.com/office/drawing/2014/main" id="{319DE9CF-8FE0-B363-7C45-DD643ADA482A}"/>
              </a:ext>
            </a:extLst>
          </p:cNvPr>
          <p:cNvPicPr>
            <a:picLocks noChangeAspect="1"/>
          </p:cNvPicPr>
          <p:nvPr/>
        </p:nvPicPr>
        <p:blipFill>
          <a:blip r:embed="rId4"/>
          <a:stretch>
            <a:fillRect/>
          </a:stretch>
        </p:blipFill>
        <p:spPr>
          <a:xfrm>
            <a:off x="3590326" y="1484207"/>
            <a:ext cx="5011346" cy="1944793"/>
          </a:xfrm>
          <a:prstGeom prst="rect">
            <a:avLst/>
          </a:prstGeom>
        </p:spPr>
      </p:pic>
      <p:sp>
        <p:nvSpPr>
          <p:cNvPr id="9" name="CuadroTexto 8">
            <a:extLst>
              <a:ext uri="{FF2B5EF4-FFF2-40B4-BE49-F238E27FC236}">
                <a16:creationId xmlns:a16="http://schemas.microsoft.com/office/drawing/2014/main" id="{DEC4C6C7-200D-F8A7-21E5-F5FFC5434522}"/>
              </a:ext>
            </a:extLst>
          </p:cNvPr>
          <p:cNvSpPr txBox="1"/>
          <p:nvPr/>
        </p:nvSpPr>
        <p:spPr>
          <a:xfrm>
            <a:off x="4155796" y="1794883"/>
            <a:ext cx="4445876" cy="1323439"/>
          </a:xfrm>
          <a:prstGeom prst="rect">
            <a:avLst/>
          </a:prstGeom>
          <a:noFill/>
        </p:spPr>
        <p:txBody>
          <a:bodyPr wrap="square" rtlCol="0">
            <a:spAutoFit/>
          </a:bodyPr>
          <a:lstStyle/>
          <a:p>
            <a:r>
              <a:rPr lang="es-MX" sz="8000" dirty="0">
                <a:solidFill>
                  <a:schemeClr val="bg1"/>
                </a:solidFill>
                <a:latin typeface="Acumin Variable Concept Black" panose="020B0304020202020204" pitchFamily="34" charset="0"/>
              </a:rPr>
              <a:t>TEMA 2</a:t>
            </a:r>
            <a:endParaRPr lang="es-PE" sz="8000" dirty="0">
              <a:solidFill>
                <a:schemeClr val="bg1"/>
              </a:solidFill>
              <a:latin typeface="Acumin Variable Concept Black" panose="020B0304020202020204" pitchFamily="34" charset="0"/>
            </a:endParaRPr>
          </a:p>
        </p:txBody>
      </p:sp>
    </p:spTree>
    <p:extLst>
      <p:ext uri="{BB962C8B-B14F-4D97-AF65-F5344CB8AC3E}">
        <p14:creationId xmlns:p14="http://schemas.microsoft.com/office/powerpoint/2010/main" val="364198167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upo 7">
            <a:extLst>
              <a:ext uri="{FF2B5EF4-FFF2-40B4-BE49-F238E27FC236}">
                <a16:creationId xmlns:a16="http://schemas.microsoft.com/office/drawing/2014/main" id="{E5468B6A-A98D-FD10-CC9B-588E2CDBD2F8}"/>
              </a:ext>
            </a:extLst>
          </p:cNvPr>
          <p:cNvGrpSpPr/>
          <p:nvPr/>
        </p:nvGrpSpPr>
        <p:grpSpPr>
          <a:xfrm>
            <a:off x="2004847" y="1084865"/>
            <a:ext cx="2467959" cy="893522"/>
            <a:chOff x="2004847" y="1084865"/>
            <a:chExt cx="2467959" cy="893522"/>
          </a:xfrm>
        </p:grpSpPr>
        <p:sp>
          <p:nvSpPr>
            <p:cNvPr id="2" name="Rectángulo: esquinas redondeadas 1">
              <a:extLst>
                <a:ext uri="{FF2B5EF4-FFF2-40B4-BE49-F238E27FC236}">
                  <a16:creationId xmlns:a16="http://schemas.microsoft.com/office/drawing/2014/main" id="{1749BA49-C119-6DB7-44BE-9240713DF8FA}"/>
                </a:ext>
              </a:extLst>
            </p:cNvPr>
            <p:cNvSpPr/>
            <p:nvPr/>
          </p:nvSpPr>
          <p:spPr>
            <a:xfrm>
              <a:off x="2004847" y="1084865"/>
              <a:ext cx="2396359" cy="893522"/>
            </a:xfrm>
            <a:prstGeom prst="roundRect">
              <a:avLst/>
            </a:prstGeom>
            <a:solidFill>
              <a:srgbClr val="000000"/>
            </a:solidFill>
            <a:ln w="762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E"/>
            </a:p>
          </p:txBody>
        </p:sp>
        <p:sp>
          <p:nvSpPr>
            <p:cNvPr id="3" name="CuadroTexto 2">
              <a:extLst>
                <a:ext uri="{FF2B5EF4-FFF2-40B4-BE49-F238E27FC236}">
                  <a16:creationId xmlns:a16="http://schemas.microsoft.com/office/drawing/2014/main" id="{26472D5F-F340-E04A-9D56-2F9870D006DA}"/>
                </a:ext>
              </a:extLst>
            </p:cNvPr>
            <p:cNvSpPr txBox="1"/>
            <p:nvPr/>
          </p:nvSpPr>
          <p:spPr>
            <a:xfrm>
              <a:off x="2122431" y="1239238"/>
              <a:ext cx="2350375" cy="584775"/>
            </a:xfrm>
            <a:prstGeom prst="rect">
              <a:avLst/>
            </a:prstGeom>
            <a:noFill/>
          </p:spPr>
          <p:txBody>
            <a:bodyPr wrap="square" rtlCol="0">
              <a:spAutoFit/>
            </a:bodyPr>
            <a:lstStyle/>
            <a:p>
              <a:r>
                <a:rPr lang="es-MX" sz="3200" dirty="0">
                  <a:solidFill>
                    <a:schemeClr val="bg1"/>
                  </a:solidFill>
                  <a:latin typeface="Acumin Variable Concept Black" panose="020B0304020202020204" pitchFamily="34" charset="0"/>
                </a:rPr>
                <a:t>OBJETIVO</a:t>
              </a:r>
              <a:endParaRPr lang="es-PE" dirty="0">
                <a:solidFill>
                  <a:schemeClr val="bg1"/>
                </a:solidFill>
                <a:latin typeface="Acumin Variable Concept Black" panose="020B0304020202020204" pitchFamily="34" charset="0"/>
              </a:endParaRPr>
            </a:p>
          </p:txBody>
        </p:sp>
      </p:grpSp>
      <p:pic>
        <p:nvPicPr>
          <p:cNvPr id="5" name="Imagen 4" descr="Mano de una persona&#10;&#10;Descripción generada automáticamente con confianza baja">
            <a:extLst>
              <a:ext uri="{FF2B5EF4-FFF2-40B4-BE49-F238E27FC236}">
                <a16:creationId xmlns:a16="http://schemas.microsoft.com/office/drawing/2014/main" id="{BBE28A4F-71D2-0C28-917F-37938323AAA3}"/>
              </a:ext>
            </a:extLst>
          </p:cNvPr>
          <p:cNvPicPr>
            <a:picLocks noChangeAspect="1"/>
          </p:cNvPicPr>
          <p:nvPr/>
        </p:nvPicPr>
        <p:blipFill>
          <a:blip r:embed="rId2">
            <a:extLst>
              <a:ext uri="{28A0092B-C50C-407E-A947-70E740481C1C}">
                <a14:useLocalDpi xmlns:a14="http://schemas.microsoft.com/office/drawing/2010/main" val="0"/>
              </a:ext>
            </a:extLst>
          </a:blip>
          <a:srcRect l="38802" r="9981" b="5844"/>
          <a:stretch/>
        </p:blipFill>
        <p:spPr>
          <a:xfrm>
            <a:off x="6826469" y="-1"/>
            <a:ext cx="5365531" cy="6858001"/>
          </a:xfrm>
          <a:prstGeom prst="rect">
            <a:avLst/>
          </a:prstGeom>
        </p:spPr>
      </p:pic>
      <p:grpSp>
        <p:nvGrpSpPr>
          <p:cNvPr id="4" name="Grupo 3">
            <a:extLst>
              <a:ext uri="{FF2B5EF4-FFF2-40B4-BE49-F238E27FC236}">
                <a16:creationId xmlns:a16="http://schemas.microsoft.com/office/drawing/2014/main" id="{242E8AD2-6185-62D3-1E97-9D9794F2B251}"/>
              </a:ext>
            </a:extLst>
          </p:cNvPr>
          <p:cNvGrpSpPr/>
          <p:nvPr/>
        </p:nvGrpSpPr>
        <p:grpSpPr>
          <a:xfrm>
            <a:off x="835572" y="2349062"/>
            <a:ext cx="4734911" cy="3720662"/>
            <a:chOff x="835572" y="2349062"/>
            <a:chExt cx="4734911" cy="3720662"/>
          </a:xfrm>
        </p:grpSpPr>
        <p:sp>
          <p:nvSpPr>
            <p:cNvPr id="7" name="Rectángulo: esquinas redondeadas 6">
              <a:extLst>
                <a:ext uri="{FF2B5EF4-FFF2-40B4-BE49-F238E27FC236}">
                  <a16:creationId xmlns:a16="http://schemas.microsoft.com/office/drawing/2014/main" id="{0D357EFB-E841-1A1F-9033-D5400EA81248}"/>
                </a:ext>
              </a:extLst>
            </p:cNvPr>
            <p:cNvSpPr/>
            <p:nvPr/>
          </p:nvSpPr>
          <p:spPr>
            <a:xfrm>
              <a:off x="835572" y="2349062"/>
              <a:ext cx="4734911" cy="3720662"/>
            </a:xfrm>
            <a:prstGeom prst="roundRect">
              <a:avLst/>
            </a:prstGeom>
            <a:solidFill>
              <a:srgbClr val="009900"/>
            </a:solidFill>
            <a:ln>
              <a:solidFill>
                <a:srgbClr val="009900"/>
              </a:solid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s-PE"/>
            </a:p>
          </p:txBody>
        </p:sp>
        <p:sp>
          <p:nvSpPr>
            <p:cNvPr id="6" name="CuadroTexto 5">
              <a:extLst>
                <a:ext uri="{FF2B5EF4-FFF2-40B4-BE49-F238E27FC236}">
                  <a16:creationId xmlns:a16="http://schemas.microsoft.com/office/drawing/2014/main" id="{987578F9-E221-80AF-0C45-2579475E5315}"/>
                </a:ext>
              </a:extLst>
            </p:cNvPr>
            <p:cNvSpPr txBox="1"/>
            <p:nvPr/>
          </p:nvSpPr>
          <p:spPr>
            <a:xfrm>
              <a:off x="938047" y="2501233"/>
              <a:ext cx="4529960" cy="3416320"/>
            </a:xfrm>
            <a:prstGeom prst="rect">
              <a:avLst/>
            </a:prstGeom>
            <a:noFill/>
          </p:spPr>
          <p:txBody>
            <a:bodyPr wrap="square" rtlCol="0">
              <a:spAutoFit/>
            </a:bodyPr>
            <a:lstStyle/>
            <a:p>
              <a:pPr algn="ctr"/>
              <a:r>
                <a:rPr lang="es-MX" sz="2400" b="1" dirty="0">
                  <a:solidFill>
                    <a:schemeClr val="bg1"/>
                  </a:solidFill>
                  <a:latin typeface="Acumin Variable Concept Black" panose="020B0304020202020204" pitchFamily="34" charset="0"/>
                </a:rPr>
                <a:t>Preparar a los productores para la creación exitosa de cursos online, eliminando barreras internas y limitaciones personales a través del autodescubrimiento y el desarrollo de una mentalidad emprendedora</a:t>
              </a:r>
              <a:endParaRPr lang="es-PE" sz="2400" b="1" dirty="0">
                <a:solidFill>
                  <a:schemeClr val="bg1"/>
                </a:solidFill>
                <a:latin typeface="Acumin Variable Concept Black" panose="020B0304020202020204" pitchFamily="34" charset="0"/>
              </a:endParaRPr>
            </a:p>
          </p:txBody>
        </p:sp>
      </p:grpSp>
    </p:spTree>
    <p:extLst>
      <p:ext uri="{BB962C8B-B14F-4D97-AF65-F5344CB8AC3E}">
        <p14:creationId xmlns:p14="http://schemas.microsoft.com/office/powerpoint/2010/main" val="250161091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A75B26D6-2727-934D-10FB-142615B197A8}"/>
              </a:ext>
            </a:extLst>
          </p:cNvPr>
          <p:cNvSpPr txBox="1"/>
          <p:nvPr/>
        </p:nvSpPr>
        <p:spPr>
          <a:xfrm>
            <a:off x="368063" y="331075"/>
            <a:ext cx="9774621" cy="523220"/>
          </a:xfrm>
          <a:prstGeom prst="rect">
            <a:avLst/>
          </a:prstGeom>
          <a:noFill/>
        </p:spPr>
        <p:txBody>
          <a:bodyPr wrap="square" rtlCol="0">
            <a:spAutoFit/>
          </a:bodyPr>
          <a:lstStyle/>
          <a:p>
            <a:r>
              <a:rPr lang="es-MX" sz="2800" dirty="0">
                <a:solidFill>
                  <a:srgbClr val="009900"/>
                </a:solidFill>
                <a:latin typeface="Acumin Variable Concept Black" panose="020B0304020202020204" pitchFamily="34" charset="0"/>
              </a:rPr>
              <a:t>2.1: </a:t>
            </a:r>
            <a:r>
              <a:rPr lang="es-MX" sz="2400" dirty="0">
                <a:latin typeface="Acumin Variable Concept Black" panose="020B0304020202020204" pitchFamily="34" charset="0"/>
              </a:rPr>
              <a:t>Identificación de memorias limitantes internas y externas</a:t>
            </a:r>
            <a:endParaRPr lang="es-PE" sz="2400" dirty="0">
              <a:latin typeface="Acumin Variable Concept Black" panose="020B0304020202020204" pitchFamily="34" charset="0"/>
            </a:endParaRPr>
          </a:p>
        </p:txBody>
      </p:sp>
      <p:sp>
        <p:nvSpPr>
          <p:cNvPr id="7" name="Rombo 6">
            <a:extLst>
              <a:ext uri="{FF2B5EF4-FFF2-40B4-BE49-F238E27FC236}">
                <a16:creationId xmlns:a16="http://schemas.microsoft.com/office/drawing/2014/main" id="{E2A3D5B6-1154-1CA4-4C1D-27CCA06D6320}"/>
              </a:ext>
            </a:extLst>
          </p:cNvPr>
          <p:cNvSpPr/>
          <p:nvPr/>
        </p:nvSpPr>
        <p:spPr>
          <a:xfrm>
            <a:off x="1095702" y="2364829"/>
            <a:ext cx="1524661" cy="1716959"/>
          </a:xfrm>
          <a:prstGeom prst="diamond">
            <a:avLst/>
          </a:prstGeom>
          <a:solidFill>
            <a:srgbClr val="009900"/>
          </a:solidFill>
          <a:ln>
            <a:solidFill>
              <a:srgbClr val="0099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E" dirty="0"/>
          </a:p>
        </p:txBody>
      </p:sp>
      <p:sp>
        <p:nvSpPr>
          <p:cNvPr id="8" name="Rombo 7">
            <a:extLst>
              <a:ext uri="{FF2B5EF4-FFF2-40B4-BE49-F238E27FC236}">
                <a16:creationId xmlns:a16="http://schemas.microsoft.com/office/drawing/2014/main" id="{5DBC6A71-02B7-1A93-A9D2-9602053DD118}"/>
              </a:ext>
            </a:extLst>
          </p:cNvPr>
          <p:cNvSpPr/>
          <p:nvPr/>
        </p:nvSpPr>
        <p:spPr>
          <a:xfrm>
            <a:off x="2041633" y="3358057"/>
            <a:ext cx="1524661" cy="1716959"/>
          </a:xfrm>
          <a:prstGeom prst="diamond">
            <a:avLst/>
          </a:prstGeom>
          <a:solidFill>
            <a:srgbClr val="009900"/>
          </a:solidFill>
          <a:ln>
            <a:solidFill>
              <a:srgbClr val="0099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E" dirty="0"/>
          </a:p>
        </p:txBody>
      </p:sp>
      <p:sp>
        <p:nvSpPr>
          <p:cNvPr id="9" name="Rombo 8">
            <a:extLst>
              <a:ext uri="{FF2B5EF4-FFF2-40B4-BE49-F238E27FC236}">
                <a16:creationId xmlns:a16="http://schemas.microsoft.com/office/drawing/2014/main" id="{79A15C50-796E-2DDE-CD96-8EA912205005}"/>
              </a:ext>
            </a:extLst>
          </p:cNvPr>
          <p:cNvSpPr/>
          <p:nvPr/>
        </p:nvSpPr>
        <p:spPr>
          <a:xfrm>
            <a:off x="1142999" y="4382816"/>
            <a:ext cx="1524661" cy="1716959"/>
          </a:xfrm>
          <a:prstGeom prst="diamond">
            <a:avLst/>
          </a:prstGeom>
          <a:solidFill>
            <a:srgbClr val="009900"/>
          </a:solidFill>
          <a:ln>
            <a:solidFill>
              <a:srgbClr val="0099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E" dirty="0"/>
          </a:p>
        </p:txBody>
      </p:sp>
      <p:sp>
        <p:nvSpPr>
          <p:cNvPr id="12" name="CuadroTexto 11">
            <a:extLst>
              <a:ext uri="{FF2B5EF4-FFF2-40B4-BE49-F238E27FC236}">
                <a16:creationId xmlns:a16="http://schemas.microsoft.com/office/drawing/2014/main" id="{0ED3A13A-60D6-1198-8D09-C8766640816A}"/>
              </a:ext>
            </a:extLst>
          </p:cNvPr>
          <p:cNvSpPr txBox="1"/>
          <p:nvPr/>
        </p:nvSpPr>
        <p:spPr>
          <a:xfrm>
            <a:off x="1749972" y="0"/>
            <a:ext cx="184731" cy="369332"/>
          </a:xfrm>
          <a:prstGeom prst="rect">
            <a:avLst/>
          </a:prstGeom>
          <a:noFill/>
        </p:spPr>
        <p:txBody>
          <a:bodyPr wrap="none" rtlCol="0">
            <a:spAutoFit/>
          </a:bodyPr>
          <a:lstStyle/>
          <a:p>
            <a:endParaRPr lang="es-PE" dirty="0"/>
          </a:p>
        </p:txBody>
      </p:sp>
      <p:grpSp>
        <p:nvGrpSpPr>
          <p:cNvPr id="13" name="Grupo 12">
            <a:extLst>
              <a:ext uri="{FF2B5EF4-FFF2-40B4-BE49-F238E27FC236}">
                <a16:creationId xmlns:a16="http://schemas.microsoft.com/office/drawing/2014/main" id="{2FF690B4-B03F-C1E7-3DC0-8408ECE1C6AD}"/>
              </a:ext>
            </a:extLst>
          </p:cNvPr>
          <p:cNvGrpSpPr/>
          <p:nvPr/>
        </p:nvGrpSpPr>
        <p:grpSpPr>
          <a:xfrm>
            <a:off x="2041632" y="1340070"/>
            <a:ext cx="1524661" cy="1716959"/>
            <a:chOff x="2041632" y="1340070"/>
            <a:chExt cx="1524661" cy="1716959"/>
          </a:xfrm>
        </p:grpSpPr>
        <p:sp>
          <p:nvSpPr>
            <p:cNvPr id="4" name="Rombo 3">
              <a:extLst>
                <a:ext uri="{FF2B5EF4-FFF2-40B4-BE49-F238E27FC236}">
                  <a16:creationId xmlns:a16="http://schemas.microsoft.com/office/drawing/2014/main" id="{EA17BD5B-8AA7-DD5B-F9E5-462AFCD2FF0A}"/>
                </a:ext>
              </a:extLst>
            </p:cNvPr>
            <p:cNvSpPr/>
            <p:nvPr/>
          </p:nvSpPr>
          <p:spPr>
            <a:xfrm>
              <a:off x="2041632" y="1340070"/>
              <a:ext cx="1524661" cy="1716959"/>
            </a:xfrm>
            <a:prstGeom prst="diamond">
              <a:avLst/>
            </a:prstGeom>
            <a:solidFill>
              <a:srgbClr val="009900"/>
            </a:solidFill>
            <a:ln>
              <a:solidFill>
                <a:srgbClr val="0099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E" dirty="0"/>
            </a:p>
          </p:txBody>
        </p:sp>
        <p:sp>
          <p:nvSpPr>
            <p:cNvPr id="3" name="CuadroTexto 2">
              <a:extLst>
                <a:ext uri="{FF2B5EF4-FFF2-40B4-BE49-F238E27FC236}">
                  <a16:creationId xmlns:a16="http://schemas.microsoft.com/office/drawing/2014/main" id="{DA99B9D8-F88D-0229-37BE-E303E313267D}"/>
                </a:ext>
              </a:extLst>
            </p:cNvPr>
            <p:cNvSpPr txBox="1"/>
            <p:nvPr/>
          </p:nvSpPr>
          <p:spPr>
            <a:xfrm>
              <a:off x="2388145" y="1813828"/>
              <a:ext cx="831633" cy="707886"/>
            </a:xfrm>
            <a:prstGeom prst="rect">
              <a:avLst/>
            </a:prstGeom>
            <a:noFill/>
          </p:spPr>
          <p:txBody>
            <a:bodyPr wrap="square" rtlCol="0">
              <a:spAutoFit/>
            </a:bodyPr>
            <a:lstStyle/>
            <a:p>
              <a:r>
                <a:rPr lang="es-MX" sz="4000" dirty="0">
                  <a:solidFill>
                    <a:schemeClr val="bg1"/>
                  </a:solidFill>
                  <a:latin typeface="Acumin Variable Concept Black" panose="020B0304020202020204" pitchFamily="34" charset="0"/>
                </a:rPr>
                <a:t>01</a:t>
              </a:r>
              <a:endParaRPr lang="es-PE" dirty="0">
                <a:solidFill>
                  <a:schemeClr val="bg1"/>
                </a:solidFill>
                <a:latin typeface="Acumin Variable Concept Black" panose="020B0304020202020204" pitchFamily="34" charset="0"/>
              </a:endParaRPr>
            </a:p>
          </p:txBody>
        </p:sp>
      </p:grpSp>
      <p:sp>
        <p:nvSpPr>
          <p:cNvPr id="5" name="CuadroTexto 4">
            <a:extLst>
              <a:ext uri="{FF2B5EF4-FFF2-40B4-BE49-F238E27FC236}">
                <a16:creationId xmlns:a16="http://schemas.microsoft.com/office/drawing/2014/main" id="{4F3C8147-2256-0430-A951-1D59621F8960}"/>
              </a:ext>
            </a:extLst>
          </p:cNvPr>
          <p:cNvSpPr txBox="1"/>
          <p:nvPr/>
        </p:nvSpPr>
        <p:spPr>
          <a:xfrm>
            <a:off x="2373532" y="3817642"/>
            <a:ext cx="1086019" cy="707886"/>
          </a:xfrm>
          <a:prstGeom prst="rect">
            <a:avLst/>
          </a:prstGeom>
          <a:noFill/>
        </p:spPr>
        <p:txBody>
          <a:bodyPr wrap="square" rtlCol="0">
            <a:spAutoFit/>
          </a:bodyPr>
          <a:lstStyle/>
          <a:p>
            <a:r>
              <a:rPr lang="es-MX" sz="4000" dirty="0">
                <a:solidFill>
                  <a:schemeClr val="bg1"/>
                </a:solidFill>
                <a:latin typeface="Acumin Variable Concept Black" panose="020B0304020202020204" pitchFamily="34" charset="0"/>
              </a:rPr>
              <a:t>03</a:t>
            </a:r>
            <a:endParaRPr lang="es-PE" dirty="0">
              <a:solidFill>
                <a:schemeClr val="bg1"/>
              </a:solidFill>
              <a:latin typeface="Acumin Variable Concept Black" panose="020B0304020202020204" pitchFamily="34" charset="0"/>
            </a:endParaRPr>
          </a:p>
        </p:txBody>
      </p:sp>
      <p:sp>
        <p:nvSpPr>
          <p:cNvPr id="6" name="CuadroTexto 5">
            <a:extLst>
              <a:ext uri="{FF2B5EF4-FFF2-40B4-BE49-F238E27FC236}">
                <a16:creationId xmlns:a16="http://schemas.microsoft.com/office/drawing/2014/main" id="{97DB6389-BAF7-F277-9AE0-C38B2203BB8B}"/>
              </a:ext>
            </a:extLst>
          </p:cNvPr>
          <p:cNvSpPr txBox="1"/>
          <p:nvPr/>
        </p:nvSpPr>
        <p:spPr>
          <a:xfrm>
            <a:off x="1428912" y="2838587"/>
            <a:ext cx="959233" cy="707886"/>
          </a:xfrm>
          <a:prstGeom prst="rect">
            <a:avLst/>
          </a:prstGeom>
          <a:noFill/>
        </p:spPr>
        <p:txBody>
          <a:bodyPr wrap="square" rtlCol="0">
            <a:spAutoFit/>
          </a:bodyPr>
          <a:lstStyle/>
          <a:p>
            <a:r>
              <a:rPr lang="es-MX" sz="4000" dirty="0">
                <a:solidFill>
                  <a:schemeClr val="bg1"/>
                </a:solidFill>
                <a:latin typeface="Acumin Variable Concept Black" panose="020B0304020202020204" pitchFamily="34" charset="0"/>
              </a:rPr>
              <a:t>02</a:t>
            </a:r>
            <a:endParaRPr lang="es-PE" sz="1600" dirty="0">
              <a:solidFill>
                <a:schemeClr val="bg1"/>
              </a:solidFill>
              <a:latin typeface="Acumin Variable Concept Black" panose="020B0304020202020204" pitchFamily="34" charset="0"/>
            </a:endParaRPr>
          </a:p>
        </p:txBody>
      </p:sp>
      <p:sp>
        <p:nvSpPr>
          <p:cNvPr id="10" name="CuadroTexto 9">
            <a:extLst>
              <a:ext uri="{FF2B5EF4-FFF2-40B4-BE49-F238E27FC236}">
                <a16:creationId xmlns:a16="http://schemas.microsoft.com/office/drawing/2014/main" id="{5C437DE2-4F97-675A-35B2-04F9EC10B1F4}"/>
              </a:ext>
            </a:extLst>
          </p:cNvPr>
          <p:cNvSpPr txBox="1"/>
          <p:nvPr/>
        </p:nvSpPr>
        <p:spPr>
          <a:xfrm>
            <a:off x="1453382" y="4856574"/>
            <a:ext cx="1063851" cy="707886"/>
          </a:xfrm>
          <a:prstGeom prst="rect">
            <a:avLst/>
          </a:prstGeom>
          <a:noFill/>
        </p:spPr>
        <p:txBody>
          <a:bodyPr wrap="square" rtlCol="0">
            <a:spAutoFit/>
          </a:bodyPr>
          <a:lstStyle/>
          <a:p>
            <a:r>
              <a:rPr lang="es-MX" sz="4000" dirty="0">
                <a:solidFill>
                  <a:schemeClr val="bg1"/>
                </a:solidFill>
                <a:latin typeface="Acumin Variable Concept Black" panose="020B0304020202020204" pitchFamily="34" charset="0"/>
              </a:rPr>
              <a:t>04</a:t>
            </a:r>
            <a:endParaRPr lang="es-PE" dirty="0">
              <a:solidFill>
                <a:schemeClr val="bg1"/>
              </a:solidFill>
              <a:latin typeface="Acumin Variable Concept Black" panose="020B0304020202020204" pitchFamily="34" charset="0"/>
            </a:endParaRPr>
          </a:p>
        </p:txBody>
      </p:sp>
      <p:sp>
        <p:nvSpPr>
          <p:cNvPr id="11" name="CuadroTexto 10">
            <a:extLst>
              <a:ext uri="{FF2B5EF4-FFF2-40B4-BE49-F238E27FC236}">
                <a16:creationId xmlns:a16="http://schemas.microsoft.com/office/drawing/2014/main" id="{2D554338-4C89-59DF-7EA5-781DB087CC57}"/>
              </a:ext>
            </a:extLst>
          </p:cNvPr>
          <p:cNvSpPr txBox="1"/>
          <p:nvPr/>
        </p:nvSpPr>
        <p:spPr>
          <a:xfrm>
            <a:off x="3692415" y="1875382"/>
            <a:ext cx="7008752" cy="615553"/>
          </a:xfrm>
          <a:prstGeom prst="rect">
            <a:avLst/>
          </a:prstGeom>
          <a:noFill/>
        </p:spPr>
        <p:txBody>
          <a:bodyPr wrap="square" rtlCol="0">
            <a:spAutoFit/>
          </a:bodyPr>
          <a:lstStyle/>
          <a:p>
            <a:pPr marL="285750" indent="-285750">
              <a:buFont typeface="Arial" panose="020B0604020202020204" pitchFamily="34" charset="0"/>
              <a:buChar char="•"/>
            </a:pPr>
            <a:r>
              <a:rPr lang="es-MX" sz="1700" b="1" dirty="0">
                <a:solidFill>
                  <a:srgbClr val="212529"/>
                </a:solidFill>
              </a:rPr>
              <a:t>Son aquellas creencias profundamente arraigadas que</a:t>
            </a:r>
          </a:p>
          <a:p>
            <a:r>
              <a:rPr lang="es-MX" sz="1700" b="1" dirty="0">
                <a:solidFill>
                  <a:srgbClr val="212529"/>
                </a:solidFill>
              </a:rPr>
              <a:t>       provienen de experiencias personales</a:t>
            </a:r>
            <a:endParaRPr lang="es-PE" sz="1700" b="1" dirty="0">
              <a:solidFill>
                <a:srgbClr val="212529"/>
              </a:solidFill>
            </a:endParaRPr>
          </a:p>
        </p:txBody>
      </p:sp>
      <p:sp>
        <p:nvSpPr>
          <p:cNvPr id="14" name="CuadroTexto 13">
            <a:extLst>
              <a:ext uri="{FF2B5EF4-FFF2-40B4-BE49-F238E27FC236}">
                <a16:creationId xmlns:a16="http://schemas.microsoft.com/office/drawing/2014/main" id="{C60714E7-143A-F324-14C9-5FBCDA2FAD54}"/>
              </a:ext>
            </a:extLst>
          </p:cNvPr>
          <p:cNvSpPr txBox="1"/>
          <p:nvPr/>
        </p:nvSpPr>
        <p:spPr>
          <a:xfrm>
            <a:off x="3655631" y="2992475"/>
            <a:ext cx="7008752" cy="615553"/>
          </a:xfrm>
          <a:prstGeom prst="rect">
            <a:avLst/>
          </a:prstGeom>
          <a:noFill/>
        </p:spPr>
        <p:txBody>
          <a:bodyPr wrap="square" rtlCol="0">
            <a:spAutoFit/>
          </a:bodyPr>
          <a:lstStyle/>
          <a:p>
            <a:pPr marL="285750" indent="-285750">
              <a:buFont typeface="Arial" panose="020B0604020202020204" pitchFamily="34" charset="0"/>
              <a:buChar char="•"/>
            </a:pPr>
            <a:r>
              <a:rPr lang="es-MX" sz="1700" b="1" dirty="0">
                <a:solidFill>
                  <a:srgbClr val="212529"/>
                </a:solidFill>
              </a:rPr>
              <a:t>"Es demasiado arriesgado ser emprendedor“</a:t>
            </a:r>
          </a:p>
          <a:p>
            <a:pPr marL="285750" indent="-285750">
              <a:buFont typeface="Arial" panose="020B0604020202020204" pitchFamily="34" charset="0"/>
              <a:buChar char="•"/>
            </a:pPr>
            <a:r>
              <a:rPr lang="es-MX" sz="1700" b="1" dirty="0">
                <a:solidFill>
                  <a:srgbClr val="212529"/>
                </a:solidFill>
              </a:rPr>
              <a:t>"Los negocios online no son estables"</a:t>
            </a:r>
          </a:p>
        </p:txBody>
      </p:sp>
      <p:sp>
        <p:nvSpPr>
          <p:cNvPr id="15" name="CuadroTexto 14">
            <a:extLst>
              <a:ext uri="{FF2B5EF4-FFF2-40B4-BE49-F238E27FC236}">
                <a16:creationId xmlns:a16="http://schemas.microsoft.com/office/drawing/2014/main" id="{515221E4-A796-FB28-9F8B-E24C989FDC1B}"/>
              </a:ext>
            </a:extLst>
          </p:cNvPr>
          <p:cNvSpPr txBox="1"/>
          <p:nvPr/>
        </p:nvSpPr>
        <p:spPr>
          <a:xfrm>
            <a:off x="3655631" y="4109568"/>
            <a:ext cx="7008752" cy="877163"/>
          </a:xfrm>
          <a:prstGeom prst="rect">
            <a:avLst/>
          </a:prstGeom>
          <a:noFill/>
        </p:spPr>
        <p:txBody>
          <a:bodyPr wrap="square" rtlCol="0">
            <a:spAutoFit/>
          </a:bodyPr>
          <a:lstStyle/>
          <a:p>
            <a:pPr marL="285750" indent="-285750">
              <a:buFont typeface="Arial" panose="020B0604020202020204" pitchFamily="34" charset="0"/>
              <a:buChar char="•"/>
            </a:pPr>
            <a:r>
              <a:rPr lang="es-MX" sz="1700" b="1" dirty="0">
                <a:solidFill>
                  <a:srgbClr val="212529"/>
                </a:solidFill>
              </a:rPr>
              <a:t>Los productores de cursos deben aprender a reconoces</a:t>
            </a:r>
          </a:p>
          <a:p>
            <a:r>
              <a:rPr lang="es-MX" sz="1700" b="1" dirty="0">
                <a:solidFill>
                  <a:srgbClr val="212529"/>
                </a:solidFill>
              </a:rPr>
              <a:t>       los patrones de pensamiento que los sabotean y diferenciar </a:t>
            </a:r>
          </a:p>
          <a:p>
            <a:r>
              <a:rPr lang="es-MX" sz="1700" b="1" dirty="0">
                <a:solidFill>
                  <a:srgbClr val="212529"/>
                </a:solidFill>
              </a:rPr>
              <a:t>       entre sus propias creencias </a:t>
            </a:r>
          </a:p>
        </p:txBody>
      </p:sp>
      <p:sp>
        <p:nvSpPr>
          <p:cNvPr id="16" name="CuadroTexto 15">
            <a:extLst>
              <a:ext uri="{FF2B5EF4-FFF2-40B4-BE49-F238E27FC236}">
                <a16:creationId xmlns:a16="http://schemas.microsoft.com/office/drawing/2014/main" id="{4A876877-3480-AA25-6B12-F5878557D7A4}"/>
              </a:ext>
            </a:extLst>
          </p:cNvPr>
          <p:cNvSpPr txBox="1"/>
          <p:nvPr/>
        </p:nvSpPr>
        <p:spPr>
          <a:xfrm>
            <a:off x="3655631" y="5488271"/>
            <a:ext cx="7008752" cy="615553"/>
          </a:xfrm>
          <a:prstGeom prst="rect">
            <a:avLst/>
          </a:prstGeom>
          <a:noFill/>
        </p:spPr>
        <p:txBody>
          <a:bodyPr wrap="square" rtlCol="0">
            <a:spAutoFit/>
          </a:bodyPr>
          <a:lstStyle/>
          <a:p>
            <a:pPr marL="285750" indent="-285750">
              <a:buFont typeface="Arial" panose="020B0604020202020204" pitchFamily="34" charset="0"/>
              <a:buChar char="•"/>
            </a:pPr>
            <a:r>
              <a:rPr lang="es-MX" sz="1700" b="1" dirty="0">
                <a:solidFill>
                  <a:srgbClr val="212529"/>
                </a:solidFill>
              </a:rPr>
              <a:t>Al identificar estas barreras, los productores podrán comenzar </a:t>
            </a:r>
          </a:p>
          <a:p>
            <a:r>
              <a:rPr lang="es-MX" sz="1700" b="1" dirty="0">
                <a:solidFill>
                  <a:srgbClr val="212529"/>
                </a:solidFill>
              </a:rPr>
              <a:t>       a liberarse de los miedos y dudas</a:t>
            </a:r>
            <a:r>
              <a:rPr lang="es-MX" sz="1700" b="1" dirty="0"/>
              <a:t>. </a:t>
            </a:r>
          </a:p>
        </p:txBody>
      </p:sp>
      <p:sp>
        <p:nvSpPr>
          <p:cNvPr id="17" name="CuadroTexto 16">
            <a:extLst>
              <a:ext uri="{FF2B5EF4-FFF2-40B4-BE49-F238E27FC236}">
                <a16:creationId xmlns:a16="http://schemas.microsoft.com/office/drawing/2014/main" id="{0A66BBAB-2600-6B35-4A77-5D81B3732D64}"/>
              </a:ext>
            </a:extLst>
          </p:cNvPr>
          <p:cNvSpPr txBox="1"/>
          <p:nvPr/>
        </p:nvSpPr>
        <p:spPr>
          <a:xfrm>
            <a:off x="3692415" y="1462890"/>
            <a:ext cx="5262899" cy="461665"/>
          </a:xfrm>
          <a:prstGeom prst="rect">
            <a:avLst/>
          </a:prstGeom>
          <a:noFill/>
        </p:spPr>
        <p:txBody>
          <a:bodyPr wrap="square" rtlCol="0">
            <a:spAutoFit/>
          </a:bodyPr>
          <a:lstStyle/>
          <a:p>
            <a:r>
              <a:rPr lang="es-PE" sz="2400" dirty="0">
                <a:solidFill>
                  <a:srgbClr val="009900"/>
                </a:solidFill>
                <a:latin typeface="Acumin Variable Concept Black" panose="020B0304020202020204" pitchFamily="34" charset="0"/>
              </a:rPr>
              <a:t>Memorias limitantes internas: </a:t>
            </a:r>
          </a:p>
        </p:txBody>
      </p:sp>
      <p:sp>
        <p:nvSpPr>
          <p:cNvPr id="18" name="CuadroTexto 17">
            <a:extLst>
              <a:ext uri="{FF2B5EF4-FFF2-40B4-BE49-F238E27FC236}">
                <a16:creationId xmlns:a16="http://schemas.microsoft.com/office/drawing/2014/main" id="{ED2C552B-E0C8-F7D2-D6B9-118D329E41DD}"/>
              </a:ext>
            </a:extLst>
          </p:cNvPr>
          <p:cNvSpPr txBox="1"/>
          <p:nvPr/>
        </p:nvSpPr>
        <p:spPr>
          <a:xfrm>
            <a:off x="3663386" y="2565975"/>
            <a:ext cx="5262899" cy="461665"/>
          </a:xfrm>
          <a:prstGeom prst="rect">
            <a:avLst/>
          </a:prstGeom>
          <a:noFill/>
        </p:spPr>
        <p:txBody>
          <a:bodyPr wrap="square" rtlCol="0">
            <a:spAutoFit/>
          </a:bodyPr>
          <a:lstStyle/>
          <a:p>
            <a:r>
              <a:rPr lang="es-PE" sz="2400">
                <a:solidFill>
                  <a:srgbClr val="009900"/>
                </a:solidFill>
                <a:latin typeface="Acumin Variable Concept Black" panose="020B0304020202020204" pitchFamily="34" charset="0"/>
              </a:rPr>
              <a:t>Memorias limitantes externas:</a:t>
            </a:r>
            <a:endParaRPr lang="es-PE" sz="2400" dirty="0">
              <a:solidFill>
                <a:srgbClr val="009900"/>
              </a:solidFill>
              <a:latin typeface="Acumin Variable Concept Black" panose="020B0304020202020204" pitchFamily="34" charset="0"/>
            </a:endParaRPr>
          </a:p>
        </p:txBody>
      </p:sp>
      <p:sp>
        <p:nvSpPr>
          <p:cNvPr id="19" name="CuadroTexto 18">
            <a:extLst>
              <a:ext uri="{FF2B5EF4-FFF2-40B4-BE49-F238E27FC236}">
                <a16:creationId xmlns:a16="http://schemas.microsoft.com/office/drawing/2014/main" id="{009BC122-EED4-CDCA-7A47-4E9E9B8629AE}"/>
              </a:ext>
            </a:extLst>
          </p:cNvPr>
          <p:cNvSpPr txBox="1"/>
          <p:nvPr/>
        </p:nvSpPr>
        <p:spPr>
          <a:xfrm>
            <a:off x="3663386" y="3727118"/>
            <a:ext cx="5262899" cy="461665"/>
          </a:xfrm>
          <a:prstGeom prst="rect">
            <a:avLst/>
          </a:prstGeom>
          <a:noFill/>
        </p:spPr>
        <p:txBody>
          <a:bodyPr wrap="square" rtlCol="0">
            <a:spAutoFit/>
          </a:bodyPr>
          <a:lstStyle/>
          <a:p>
            <a:r>
              <a:rPr lang="es-PE" sz="2400">
                <a:solidFill>
                  <a:srgbClr val="009900"/>
                </a:solidFill>
                <a:latin typeface="Acumin Variable Concept Black" panose="020B0304020202020204" pitchFamily="34" charset="0"/>
              </a:rPr>
              <a:t>Acción:</a:t>
            </a:r>
            <a:endParaRPr lang="es-PE" sz="2400" dirty="0">
              <a:solidFill>
                <a:srgbClr val="009900"/>
              </a:solidFill>
              <a:latin typeface="Acumin Variable Concept Black" panose="020B0304020202020204" pitchFamily="34" charset="0"/>
            </a:endParaRPr>
          </a:p>
        </p:txBody>
      </p:sp>
      <p:sp>
        <p:nvSpPr>
          <p:cNvPr id="20" name="CuadroTexto 19">
            <a:extLst>
              <a:ext uri="{FF2B5EF4-FFF2-40B4-BE49-F238E27FC236}">
                <a16:creationId xmlns:a16="http://schemas.microsoft.com/office/drawing/2014/main" id="{033A1492-9EDA-C85B-F695-26D5070C6B22}"/>
              </a:ext>
            </a:extLst>
          </p:cNvPr>
          <p:cNvSpPr txBox="1"/>
          <p:nvPr/>
        </p:nvSpPr>
        <p:spPr>
          <a:xfrm>
            <a:off x="3634357" y="5062432"/>
            <a:ext cx="5262899" cy="461665"/>
          </a:xfrm>
          <a:prstGeom prst="rect">
            <a:avLst/>
          </a:prstGeom>
          <a:noFill/>
        </p:spPr>
        <p:txBody>
          <a:bodyPr wrap="square" rtlCol="0">
            <a:spAutoFit/>
          </a:bodyPr>
          <a:lstStyle/>
          <a:p>
            <a:r>
              <a:rPr lang="es-PE" sz="2400">
                <a:solidFill>
                  <a:srgbClr val="009900"/>
                </a:solidFill>
                <a:latin typeface="Acumin Variable Concept Black" panose="020B0304020202020204" pitchFamily="34" charset="0"/>
              </a:rPr>
              <a:t>Beneficio: </a:t>
            </a:r>
            <a:endParaRPr lang="es-PE" sz="2400" dirty="0">
              <a:solidFill>
                <a:srgbClr val="009900"/>
              </a:solidFill>
              <a:latin typeface="Acumin Variable Concept Black" panose="020B0304020202020204" pitchFamily="34" charset="0"/>
            </a:endParaRPr>
          </a:p>
        </p:txBody>
      </p:sp>
    </p:spTree>
    <p:extLst>
      <p:ext uri="{BB962C8B-B14F-4D97-AF65-F5344CB8AC3E}">
        <p14:creationId xmlns:p14="http://schemas.microsoft.com/office/powerpoint/2010/main" val="101014905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C7E320B9-0E15-F0ED-6690-C440C82B9017}"/>
              </a:ext>
            </a:extLst>
          </p:cNvPr>
          <p:cNvSpPr txBox="1"/>
          <p:nvPr/>
        </p:nvSpPr>
        <p:spPr>
          <a:xfrm>
            <a:off x="346841" y="252248"/>
            <a:ext cx="10499835" cy="892552"/>
          </a:xfrm>
          <a:prstGeom prst="rect">
            <a:avLst/>
          </a:prstGeom>
          <a:noFill/>
        </p:spPr>
        <p:txBody>
          <a:bodyPr wrap="square" rtlCol="0">
            <a:spAutoFit/>
          </a:bodyPr>
          <a:lstStyle/>
          <a:p>
            <a:r>
              <a:rPr lang="es-MX" sz="2800" dirty="0">
                <a:solidFill>
                  <a:srgbClr val="009900"/>
                </a:solidFill>
                <a:latin typeface="Acumin Variable Concept Black" panose="020B0304020202020204" pitchFamily="34" charset="0"/>
              </a:rPr>
              <a:t>2.2: </a:t>
            </a:r>
            <a:r>
              <a:rPr lang="es-MX" sz="2400" dirty="0">
                <a:latin typeface="Acumin Variable Concept Black" panose="020B0304020202020204" pitchFamily="34" charset="0"/>
              </a:rPr>
              <a:t>Técnicas para superar bloqueos mentales en la creación de cursos </a:t>
            </a:r>
            <a:endParaRPr lang="es-PE" sz="2400" dirty="0">
              <a:latin typeface="Acumin Variable Concept Black" panose="020B0304020202020204" pitchFamily="34" charset="0"/>
            </a:endParaRPr>
          </a:p>
        </p:txBody>
      </p:sp>
      <p:sp>
        <p:nvSpPr>
          <p:cNvPr id="12" name="Hexágono 11">
            <a:extLst>
              <a:ext uri="{FF2B5EF4-FFF2-40B4-BE49-F238E27FC236}">
                <a16:creationId xmlns:a16="http://schemas.microsoft.com/office/drawing/2014/main" id="{D0A68BED-E132-24D3-D721-7E68AF720082}"/>
              </a:ext>
            </a:extLst>
          </p:cNvPr>
          <p:cNvSpPr/>
          <p:nvPr/>
        </p:nvSpPr>
        <p:spPr>
          <a:xfrm>
            <a:off x="536028" y="3460532"/>
            <a:ext cx="2569779" cy="2349062"/>
          </a:xfrm>
          <a:prstGeom prst="hexagon">
            <a:avLst/>
          </a:prstGeom>
          <a:solidFill>
            <a:srgbClr val="009900"/>
          </a:solidFill>
          <a:ln>
            <a:solidFill>
              <a:srgbClr val="0099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E"/>
          </a:p>
        </p:txBody>
      </p:sp>
      <p:sp>
        <p:nvSpPr>
          <p:cNvPr id="13" name="Hexágono 12">
            <a:extLst>
              <a:ext uri="{FF2B5EF4-FFF2-40B4-BE49-F238E27FC236}">
                <a16:creationId xmlns:a16="http://schemas.microsoft.com/office/drawing/2014/main" id="{C02B31E1-CE6E-F8B9-2679-4C1F0CB5764F}"/>
              </a:ext>
            </a:extLst>
          </p:cNvPr>
          <p:cNvSpPr/>
          <p:nvPr/>
        </p:nvSpPr>
        <p:spPr>
          <a:xfrm>
            <a:off x="3649718" y="1832695"/>
            <a:ext cx="1592317" cy="1455554"/>
          </a:xfrm>
          <a:prstGeom prst="hexagon">
            <a:avLst/>
          </a:prstGeom>
          <a:solidFill>
            <a:srgbClr val="009900"/>
          </a:solidFill>
          <a:ln>
            <a:solidFill>
              <a:srgbClr val="0099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E"/>
          </a:p>
        </p:txBody>
      </p:sp>
      <p:sp>
        <p:nvSpPr>
          <p:cNvPr id="14" name="Hexágono 13">
            <a:extLst>
              <a:ext uri="{FF2B5EF4-FFF2-40B4-BE49-F238E27FC236}">
                <a16:creationId xmlns:a16="http://schemas.microsoft.com/office/drawing/2014/main" id="{927AB438-04CF-21B1-141C-36CBDF11C99F}"/>
              </a:ext>
            </a:extLst>
          </p:cNvPr>
          <p:cNvSpPr/>
          <p:nvPr/>
        </p:nvSpPr>
        <p:spPr>
          <a:xfrm>
            <a:off x="6211614" y="1832695"/>
            <a:ext cx="1592317" cy="1455554"/>
          </a:xfrm>
          <a:prstGeom prst="hexagon">
            <a:avLst/>
          </a:prstGeom>
          <a:solidFill>
            <a:srgbClr val="009900"/>
          </a:solidFill>
          <a:ln>
            <a:solidFill>
              <a:srgbClr val="0099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E"/>
          </a:p>
        </p:txBody>
      </p:sp>
      <p:sp>
        <p:nvSpPr>
          <p:cNvPr id="15" name="Hexágono 14">
            <a:extLst>
              <a:ext uri="{FF2B5EF4-FFF2-40B4-BE49-F238E27FC236}">
                <a16:creationId xmlns:a16="http://schemas.microsoft.com/office/drawing/2014/main" id="{34368038-3DB0-CDE7-C92A-32361CD37346}"/>
              </a:ext>
            </a:extLst>
          </p:cNvPr>
          <p:cNvSpPr/>
          <p:nvPr/>
        </p:nvSpPr>
        <p:spPr>
          <a:xfrm>
            <a:off x="8818181" y="1832695"/>
            <a:ext cx="1592317" cy="1455554"/>
          </a:xfrm>
          <a:prstGeom prst="hexagon">
            <a:avLst/>
          </a:prstGeom>
          <a:solidFill>
            <a:srgbClr val="009900"/>
          </a:solidFill>
          <a:ln>
            <a:solidFill>
              <a:srgbClr val="0099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E"/>
          </a:p>
        </p:txBody>
      </p:sp>
      <p:sp>
        <p:nvSpPr>
          <p:cNvPr id="16" name="Flecha: doblada hacia arriba 15">
            <a:extLst>
              <a:ext uri="{FF2B5EF4-FFF2-40B4-BE49-F238E27FC236}">
                <a16:creationId xmlns:a16="http://schemas.microsoft.com/office/drawing/2014/main" id="{118F996D-2CEA-EF29-0262-48FF3985AB18}"/>
              </a:ext>
            </a:extLst>
          </p:cNvPr>
          <p:cNvSpPr/>
          <p:nvPr/>
        </p:nvSpPr>
        <p:spPr>
          <a:xfrm rot="16200000" flipV="1">
            <a:off x="2253153" y="1998279"/>
            <a:ext cx="764629" cy="1592318"/>
          </a:xfrm>
          <a:prstGeom prst="bentUpArrow">
            <a:avLst/>
          </a:prstGeom>
          <a:solidFill>
            <a:srgbClr val="009900"/>
          </a:solidFill>
          <a:ln>
            <a:solidFill>
              <a:srgbClr val="0099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E"/>
          </a:p>
        </p:txBody>
      </p:sp>
      <p:sp>
        <p:nvSpPr>
          <p:cNvPr id="17" name="Flecha: hacia arriba 16">
            <a:extLst>
              <a:ext uri="{FF2B5EF4-FFF2-40B4-BE49-F238E27FC236}">
                <a16:creationId xmlns:a16="http://schemas.microsoft.com/office/drawing/2014/main" id="{85EF8F6A-4279-A07D-AD0F-0B91E75A1EB8}"/>
              </a:ext>
            </a:extLst>
          </p:cNvPr>
          <p:cNvSpPr/>
          <p:nvPr/>
        </p:nvSpPr>
        <p:spPr>
          <a:xfrm rot="5400000">
            <a:off x="5613238" y="2251130"/>
            <a:ext cx="321768" cy="643757"/>
          </a:xfrm>
          <a:prstGeom prst="upArrow">
            <a:avLst/>
          </a:prstGeom>
          <a:solidFill>
            <a:srgbClr val="009900"/>
          </a:solidFill>
          <a:ln>
            <a:solidFill>
              <a:srgbClr val="0099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E"/>
          </a:p>
        </p:txBody>
      </p:sp>
      <p:sp>
        <p:nvSpPr>
          <p:cNvPr id="18" name="Flecha: hacia arriba 17">
            <a:extLst>
              <a:ext uri="{FF2B5EF4-FFF2-40B4-BE49-F238E27FC236}">
                <a16:creationId xmlns:a16="http://schemas.microsoft.com/office/drawing/2014/main" id="{6E7B328C-5773-CB8F-C07C-EA8EFB665A79}"/>
              </a:ext>
            </a:extLst>
          </p:cNvPr>
          <p:cNvSpPr/>
          <p:nvPr/>
        </p:nvSpPr>
        <p:spPr>
          <a:xfrm rot="5400000">
            <a:off x="8150171" y="2251130"/>
            <a:ext cx="321768" cy="643757"/>
          </a:xfrm>
          <a:prstGeom prst="upArrow">
            <a:avLst/>
          </a:prstGeom>
          <a:solidFill>
            <a:srgbClr val="009900"/>
          </a:solidFill>
          <a:ln>
            <a:solidFill>
              <a:srgbClr val="0099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E"/>
          </a:p>
        </p:txBody>
      </p:sp>
      <p:sp>
        <p:nvSpPr>
          <p:cNvPr id="19" name="CuadroTexto 18">
            <a:extLst>
              <a:ext uri="{FF2B5EF4-FFF2-40B4-BE49-F238E27FC236}">
                <a16:creationId xmlns:a16="http://schemas.microsoft.com/office/drawing/2014/main" id="{81FFE422-0939-CDF8-87DF-8EB7DFE17712}"/>
              </a:ext>
            </a:extLst>
          </p:cNvPr>
          <p:cNvSpPr txBox="1"/>
          <p:nvPr/>
        </p:nvSpPr>
        <p:spPr>
          <a:xfrm>
            <a:off x="934746" y="3911788"/>
            <a:ext cx="2083206" cy="1446550"/>
          </a:xfrm>
          <a:prstGeom prst="rect">
            <a:avLst/>
          </a:prstGeom>
          <a:noFill/>
        </p:spPr>
        <p:txBody>
          <a:bodyPr wrap="square" rtlCol="0">
            <a:spAutoFit/>
          </a:bodyPr>
          <a:lstStyle/>
          <a:p>
            <a:r>
              <a:rPr lang="es-MX" sz="8500" dirty="0">
                <a:solidFill>
                  <a:srgbClr val="FFFFFF"/>
                </a:solidFill>
                <a:latin typeface="Acumin Variable Concept Black" panose="020B0304020202020204" pitchFamily="34" charset="0"/>
              </a:rPr>
              <a:t>2.2</a:t>
            </a:r>
            <a:endParaRPr lang="es-PE" sz="8500" dirty="0">
              <a:solidFill>
                <a:srgbClr val="FFFFFF"/>
              </a:solidFill>
              <a:latin typeface="Acumin Variable Concept Black" panose="020B0304020202020204" pitchFamily="34" charset="0"/>
            </a:endParaRPr>
          </a:p>
        </p:txBody>
      </p:sp>
      <p:sp>
        <p:nvSpPr>
          <p:cNvPr id="20" name="CuadroTexto 19">
            <a:extLst>
              <a:ext uri="{FF2B5EF4-FFF2-40B4-BE49-F238E27FC236}">
                <a16:creationId xmlns:a16="http://schemas.microsoft.com/office/drawing/2014/main" id="{03EE5E11-BF5C-5184-253A-31CCB5E1C5F6}"/>
              </a:ext>
            </a:extLst>
          </p:cNvPr>
          <p:cNvSpPr txBox="1"/>
          <p:nvPr/>
        </p:nvSpPr>
        <p:spPr>
          <a:xfrm>
            <a:off x="3929498" y="2052640"/>
            <a:ext cx="1073426" cy="1015663"/>
          </a:xfrm>
          <a:prstGeom prst="rect">
            <a:avLst/>
          </a:prstGeom>
          <a:noFill/>
        </p:spPr>
        <p:txBody>
          <a:bodyPr wrap="square" rtlCol="0">
            <a:spAutoFit/>
          </a:bodyPr>
          <a:lstStyle/>
          <a:p>
            <a:r>
              <a:rPr lang="es-MX" sz="6000" dirty="0">
                <a:solidFill>
                  <a:srgbClr val="FFFFFF"/>
                </a:solidFill>
                <a:latin typeface="Acumin Variable Concept Black" panose="020B0304020202020204" pitchFamily="34" charset="0"/>
              </a:rPr>
              <a:t>01</a:t>
            </a:r>
            <a:endParaRPr lang="es-PE" dirty="0">
              <a:solidFill>
                <a:srgbClr val="FFFFFF"/>
              </a:solidFill>
              <a:latin typeface="Acumin Variable Concept Black" panose="020B0304020202020204" pitchFamily="34" charset="0"/>
            </a:endParaRPr>
          </a:p>
        </p:txBody>
      </p:sp>
      <p:sp>
        <p:nvSpPr>
          <p:cNvPr id="21" name="CuadroTexto 20">
            <a:extLst>
              <a:ext uri="{FF2B5EF4-FFF2-40B4-BE49-F238E27FC236}">
                <a16:creationId xmlns:a16="http://schemas.microsoft.com/office/drawing/2014/main" id="{2DC476F0-466B-0CE4-04EC-4BB413F44807}"/>
              </a:ext>
            </a:extLst>
          </p:cNvPr>
          <p:cNvSpPr txBox="1"/>
          <p:nvPr/>
        </p:nvSpPr>
        <p:spPr>
          <a:xfrm>
            <a:off x="6410283" y="2052640"/>
            <a:ext cx="1310593" cy="1015663"/>
          </a:xfrm>
          <a:prstGeom prst="rect">
            <a:avLst/>
          </a:prstGeom>
          <a:noFill/>
        </p:spPr>
        <p:txBody>
          <a:bodyPr wrap="square" rtlCol="0">
            <a:spAutoFit/>
          </a:bodyPr>
          <a:lstStyle/>
          <a:p>
            <a:r>
              <a:rPr lang="es-MX" sz="6000" dirty="0">
                <a:solidFill>
                  <a:srgbClr val="FFFFFF"/>
                </a:solidFill>
                <a:latin typeface="Acumin Variable Concept Black" panose="020B0304020202020204" pitchFamily="34" charset="0"/>
              </a:rPr>
              <a:t>02</a:t>
            </a:r>
            <a:endParaRPr lang="es-PE" dirty="0">
              <a:solidFill>
                <a:srgbClr val="FFFFFF"/>
              </a:solidFill>
              <a:latin typeface="Acumin Variable Concept Black" panose="020B0304020202020204" pitchFamily="34" charset="0"/>
            </a:endParaRPr>
          </a:p>
        </p:txBody>
      </p:sp>
      <p:sp>
        <p:nvSpPr>
          <p:cNvPr id="22" name="CuadroTexto 21">
            <a:extLst>
              <a:ext uri="{FF2B5EF4-FFF2-40B4-BE49-F238E27FC236}">
                <a16:creationId xmlns:a16="http://schemas.microsoft.com/office/drawing/2014/main" id="{C265DAB3-6736-413B-70B0-230C40ED9308}"/>
              </a:ext>
            </a:extLst>
          </p:cNvPr>
          <p:cNvSpPr txBox="1"/>
          <p:nvPr/>
        </p:nvSpPr>
        <p:spPr>
          <a:xfrm>
            <a:off x="9042099" y="2065176"/>
            <a:ext cx="1310593" cy="1015663"/>
          </a:xfrm>
          <a:prstGeom prst="rect">
            <a:avLst/>
          </a:prstGeom>
          <a:noFill/>
        </p:spPr>
        <p:txBody>
          <a:bodyPr wrap="square" rtlCol="0">
            <a:spAutoFit/>
          </a:bodyPr>
          <a:lstStyle/>
          <a:p>
            <a:r>
              <a:rPr lang="es-MX" sz="6000" dirty="0">
                <a:solidFill>
                  <a:srgbClr val="FFFFFF"/>
                </a:solidFill>
                <a:latin typeface="Acumin Variable Concept Black" panose="020B0304020202020204" pitchFamily="34" charset="0"/>
              </a:rPr>
              <a:t>03</a:t>
            </a:r>
            <a:endParaRPr lang="es-PE" dirty="0">
              <a:solidFill>
                <a:srgbClr val="FFFFFF"/>
              </a:solidFill>
              <a:latin typeface="Acumin Variable Concept Black" panose="020B0304020202020204" pitchFamily="34" charset="0"/>
            </a:endParaRPr>
          </a:p>
        </p:txBody>
      </p:sp>
      <p:sp>
        <p:nvSpPr>
          <p:cNvPr id="23" name="CuadroTexto 22">
            <a:extLst>
              <a:ext uri="{FF2B5EF4-FFF2-40B4-BE49-F238E27FC236}">
                <a16:creationId xmlns:a16="http://schemas.microsoft.com/office/drawing/2014/main" id="{E86CA649-333D-AAB9-D169-FD8802995E49}"/>
              </a:ext>
            </a:extLst>
          </p:cNvPr>
          <p:cNvSpPr txBox="1"/>
          <p:nvPr/>
        </p:nvSpPr>
        <p:spPr>
          <a:xfrm>
            <a:off x="3431627" y="3646512"/>
            <a:ext cx="2020616" cy="707886"/>
          </a:xfrm>
          <a:prstGeom prst="rect">
            <a:avLst/>
          </a:prstGeom>
          <a:noFill/>
        </p:spPr>
        <p:txBody>
          <a:bodyPr wrap="square" rtlCol="0">
            <a:spAutoFit/>
          </a:bodyPr>
          <a:lstStyle/>
          <a:p>
            <a:pPr algn="ctr"/>
            <a:r>
              <a:rPr lang="es-PE" sz="2000" dirty="0">
                <a:solidFill>
                  <a:srgbClr val="009900"/>
                </a:solidFill>
                <a:latin typeface="Acumin Variable Concept Black" panose="020B0304020202020204" pitchFamily="34" charset="0"/>
              </a:rPr>
              <a:t>Reencuadre Cognitivo </a:t>
            </a:r>
          </a:p>
        </p:txBody>
      </p:sp>
      <p:sp>
        <p:nvSpPr>
          <p:cNvPr id="24" name="CuadroTexto 23">
            <a:extLst>
              <a:ext uri="{FF2B5EF4-FFF2-40B4-BE49-F238E27FC236}">
                <a16:creationId xmlns:a16="http://schemas.microsoft.com/office/drawing/2014/main" id="{19A357CD-B4E4-40F9-7F2D-EC620CD44E1B}"/>
              </a:ext>
            </a:extLst>
          </p:cNvPr>
          <p:cNvSpPr txBox="1"/>
          <p:nvPr/>
        </p:nvSpPr>
        <p:spPr>
          <a:xfrm>
            <a:off x="5733642" y="3647274"/>
            <a:ext cx="2548259" cy="707886"/>
          </a:xfrm>
          <a:prstGeom prst="rect">
            <a:avLst/>
          </a:prstGeom>
          <a:noFill/>
        </p:spPr>
        <p:txBody>
          <a:bodyPr wrap="square" rtlCol="0">
            <a:spAutoFit/>
          </a:bodyPr>
          <a:lstStyle/>
          <a:p>
            <a:pPr algn="ctr"/>
            <a:r>
              <a:rPr lang="es-PE" sz="2000" dirty="0">
                <a:solidFill>
                  <a:srgbClr val="009900"/>
                </a:solidFill>
                <a:latin typeface="Acumin Variable Concept Black" panose="020B0304020202020204" pitchFamily="34" charset="0"/>
              </a:rPr>
              <a:t>Visualización del Éxito </a:t>
            </a:r>
          </a:p>
        </p:txBody>
      </p:sp>
      <p:sp>
        <p:nvSpPr>
          <p:cNvPr id="25" name="CuadroTexto 24">
            <a:extLst>
              <a:ext uri="{FF2B5EF4-FFF2-40B4-BE49-F238E27FC236}">
                <a16:creationId xmlns:a16="http://schemas.microsoft.com/office/drawing/2014/main" id="{14AB3E3C-0A6A-1188-A27E-F30B5D0A1636}"/>
              </a:ext>
            </a:extLst>
          </p:cNvPr>
          <p:cNvSpPr txBox="1"/>
          <p:nvPr/>
        </p:nvSpPr>
        <p:spPr>
          <a:xfrm>
            <a:off x="8121995" y="3428999"/>
            <a:ext cx="2984687" cy="1015663"/>
          </a:xfrm>
          <a:prstGeom prst="rect">
            <a:avLst/>
          </a:prstGeom>
          <a:noFill/>
        </p:spPr>
        <p:txBody>
          <a:bodyPr wrap="square" rtlCol="0">
            <a:spAutoFit/>
          </a:bodyPr>
          <a:lstStyle/>
          <a:p>
            <a:pPr algn="ctr"/>
            <a:r>
              <a:rPr lang="es-MX" sz="2000" dirty="0">
                <a:solidFill>
                  <a:srgbClr val="009900"/>
                </a:solidFill>
                <a:latin typeface="Acumin Variable Concept Black" panose="020B0304020202020204" pitchFamily="34" charset="0"/>
              </a:rPr>
              <a:t>Técnicas de Mindfulness y Reducción de Estrés </a:t>
            </a:r>
            <a:endParaRPr lang="es-PE" sz="2000" dirty="0">
              <a:solidFill>
                <a:srgbClr val="009900"/>
              </a:solidFill>
              <a:latin typeface="Acumin Variable Concept Black" panose="020B0304020202020204" pitchFamily="34" charset="0"/>
            </a:endParaRPr>
          </a:p>
        </p:txBody>
      </p:sp>
      <p:sp>
        <p:nvSpPr>
          <p:cNvPr id="26" name="CuadroTexto 25">
            <a:extLst>
              <a:ext uri="{FF2B5EF4-FFF2-40B4-BE49-F238E27FC236}">
                <a16:creationId xmlns:a16="http://schemas.microsoft.com/office/drawing/2014/main" id="{F8B62CBE-7CE8-F545-007A-53B1099A7B96}"/>
              </a:ext>
            </a:extLst>
          </p:cNvPr>
          <p:cNvSpPr txBox="1"/>
          <p:nvPr/>
        </p:nvSpPr>
        <p:spPr>
          <a:xfrm>
            <a:off x="3413246" y="4428459"/>
            <a:ext cx="2504921" cy="923330"/>
          </a:xfrm>
          <a:prstGeom prst="rect">
            <a:avLst/>
          </a:prstGeom>
          <a:noFill/>
        </p:spPr>
        <p:txBody>
          <a:bodyPr wrap="square" rtlCol="0">
            <a:spAutoFit/>
          </a:bodyPr>
          <a:lstStyle/>
          <a:p>
            <a:pPr marL="285750" indent="-285750">
              <a:buFont typeface="Arial" panose="020B0604020202020204" pitchFamily="34" charset="0"/>
              <a:buChar char="•"/>
            </a:pPr>
            <a:r>
              <a:rPr lang="es-MX" b="1" dirty="0">
                <a:solidFill>
                  <a:srgbClr val="212529"/>
                </a:solidFill>
              </a:rPr>
              <a:t>Transformar el miedo en oportunidad.</a:t>
            </a:r>
            <a:endParaRPr lang="es-PE" sz="1600" b="1" dirty="0">
              <a:solidFill>
                <a:srgbClr val="212529"/>
              </a:solidFill>
            </a:endParaRPr>
          </a:p>
        </p:txBody>
      </p:sp>
      <p:sp>
        <p:nvSpPr>
          <p:cNvPr id="27" name="CuadroTexto 26">
            <a:extLst>
              <a:ext uri="{FF2B5EF4-FFF2-40B4-BE49-F238E27FC236}">
                <a16:creationId xmlns:a16="http://schemas.microsoft.com/office/drawing/2014/main" id="{4EC04DE3-070A-9AB7-2008-3C81034304C4}"/>
              </a:ext>
            </a:extLst>
          </p:cNvPr>
          <p:cNvSpPr txBox="1"/>
          <p:nvPr/>
        </p:nvSpPr>
        <p:spPr>
          <a:xfrm>
            <a:off x="5904088" y="4428459"/>
            <a:ext cx="2504920" cy="923330"/>
          </a:xfrm>
          <a:prstGeom prst="rect">
            <a:avLst/>
          </a:prstGeom>
          <a:noFill/>
        </p:spPr>
        <p:txBody>
          <a:bodyPr wrap="square" rtlCol="0">
            <a:spAutoFit/>
          </a:bodyPr>
          <a:lstStyle/>
          <a:p>
            <a:pPr marL="285750" indent="-285750">
              <a:buFont typeface="Arial" panose="020B0604020202020204" pitchFamily="34" charset="0"/>
              <a:buChar char="•"/>
            </a:pPr>
            <a:r>
              <a:rPr lang="es-MX" b="1" dirty="0">
                <a:solidFill>
                  <a:srgbClr val="212529"/>
                </a:solidFill>
              </a:rPr>
              <a:t>Refuerza la confianza en el propio proceso.</a:t>
            </a:r>
            <a:endParaRPr lang="es-PE" b="1" dirty="0">
              <a:solidFill>
                <a:srgbClr val="212529"/>
              </a:solidFill>
            </a:endParaRPr>
          </a:p>
        </p:txBody>
      </p:sp>
      <p:sp>
        <p:nvSpPr>
          <p:cNvPr id="28" name="CuadroTexto 27">
            <a:extLst>
              <a:ext uri="{FF2B5EF4-FFF2-40B4-BE49-F238E27FC236}">
                <a16:creationId xmlns:a16="http://schemas.microsoft.com/office/drawing/2014/main" id="{93DABAE9-4392-AA65-4C12-35547849E325}"/>
              </a:ext>
            </a:extLst>
          </p:cNvPr>
          <p:cNvSpPr txBox="1"/>
          <p:nvPr/>
        </p:nvSpPr>
        <p:spPr>
          <a:xfrm>
            <a:off x="8457780" y="4428459"/>
            <a:ext cx="2749802" cy="1477328"/>
          </a:xfrm>
          <a:prstGeom prst="rect">
            <a:avLst/>
          </a:prstGeom>
          <a:noFill/>
        </p:spPr>
        <p:txBody>
          <a:bodyPr wrap="square" rtlCol="0">
            <a:spAutoFit/>
          </a:bodyPr>
          <a:lstStyle/>
          <a:p>
            <a:pPr marL="285750" indent="-285750">
              <a:buFont typeface="Arial" panose="020B0604020202020204" pitchFamily="34" charset="0"/>
              <a:buChar char="•"/>
            </a:pPr>
            <a:r>
              <a:rPr lang="es-MX" b="1" dirty="0">
                <a:solidFill>
                  <a:srgbClr val="212529"/>
                </a:solidFill>
              </a:rPr>
              <a:t>Ayuda a estar centrados en las tareas y reduce la sensación de sobrecarga.</a:t>
            </a:r>
            <a:endParaRPr lang="es-PE" b="1" dirty="0">
              <a:solidFill>
                <a:srgbClr val="212529"/>
              </a:solidFill>
            </a:endParaRPr>
          </a:p>
        </p:txBody>
      </p:sp>
    </p:spTree>
    <p:extLst>
      <p:ext uri="{BB962C8B-B14F-4D97-AF65-F5344CB8AC3E}">
        <p14:creationId xmlns:p14="http://schemas.microsoft.com/office/powerpoint/2010/main" val="114176068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Imagen 18" descr="Mujer con la mano en la cara&#10;&#10;Descripción generada automáticamente con confianza baja">
            <a:extLst>
              <a:ext uri="{FF2B5EF4-FFF2-40B4-BE49-F238E27FC236}">
                <a16:creationId xmlns:a16="http://schemas.microsoft.com/office/drawing/2014/main" id="{6858A2D7-F41E-739D-259E-37931F945BCD}"/>
              </a:ext>
            </a:extLst>
          </p:cNvPr>
          <p:cNvPicPr>
            <a:picLocks noChangeAspect="1"/>
          </p:cNvPicPr>
          <p:nvPr/>
        </p:nvPicPr>
        <p:blipFill>
          <a:blip r:embed="rId2">
            <a:extLst>
              <a:ext uri="{28A0092B-C50C-407E-A947-70E740481C1C}">
                <a14:useLocalDpi xmlns:a14="http://schemas.microsoft.com/office/drawing/2010/main" val="0"/>
              </a:ext>
            </a:extLst>
          </a:blip>
          <a:srcRect l="9989" t="1520" r="-4241" b="-1520"/>
          <a:stretch/>
        </p:blipFill>
        <p:spPr>
          <a:xfrm flipH="1">
            <a:off x="3275759" y="1511065"/>
            <a:ext cx="8906864" cy="5424279"/>
          </a:xfrm>
          <a:prstGeom prst="rect">
            <a:avLst/>
          </a:prstGeom>
        </p:spPr>
      </p:pic>
      <p:sp>
        <p:nvSpPr>
          <p:cNvPr id="13" name="Hexágono 12">
            <a:extLst>
              <a:ext uri="{FF2B5EF4-FFF2-40B4-BE49-F238E27FC236}">
                <a16:creationId xmlns:a16="http://schemas.microsoft.com/office/drawing/2014/main" id="{C02B31E1-CE6E-F8B9-2679-4C1F0CB5764F}"/>
              </a:ext>
            </a:extLst>
          </p:cNvPr>
          <p:cNvSpPr/>
          <p:nvPr/>
        </p:nvSpPr>
        <p:spPr>
          <a:xfrm>
            <a:off x="1484369" y="609867"/>
            <a:ext cx="1592317" cy="1455554"/>
          </a:xfrm>
          <a:prstGeom prst="hexagon">
            <a:avLst/>
          </a:prstGeom>
          <a:solidFill>
            <a:srgbClr val="009900"/>
          </a:solidFill>
          <a:ln>
            <a:solidFill>
              <a:srgbClr val="0099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E"/>
          </a:p>
        </p:txBody>
      </p:sp>
      <p:sp>
        <p:nvSpPr>
          <p:cNvPr id="14" name="Hexágono 13">
            <a:extLst>
              <a:ext uri="{FF2B5EF4-FFF2-40B4-BE49-F238E27FC236}">
                <a16:creationId xmlns:a16="http://schemas.microsoft.com/office/drawing/2014/main" id="{927AB438-04CF-21B1-141C-36CBDF11C99F}"/>
              </a:ext>
            </a:extLst>
          </p:cNvPr>
          <p:cNvSpPr/>
          <p:nvPr/>
        </p:nvSpPr>
        <p:spPr>
          <a:xfrm>
            <a:off x="4221658" y="609867"/>
            <a:ext cx="1592317" cy="1455554"/>
          </a:xfrm>
          <a:prstGeom prst="hexagon">
            <a:avLst/>
          </a:prstGeom>
          <a:solidFill>
            <a:srgbClr val="009900"/>
          </a:solidFill>
          <a:ln>
            <a:solidFill>
              <a:srgbClr val="0099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E"/>
          </a:p>
        </p:txBody>
      </p:sp>
      <p:sp>
        <p:nvSpPr>
          <p:cNvPr id="17" name="Flecha: hacia arriba 16">
            <a:extLst>
              <a:ext uri="{FF2B5EF4-FFF2-40B4-BE49-F238E27FC236}">
                <a16:creationId xmlns:a16="http://schemas.microsoft.com/office/drawing/2014/main" id="{85EF8F6A-4279-A07D-AD0F-0B91E75A1EB8}"/>
              </a:ext>
            </a:extLst>
          </p:cNvPr>
          <p:cNvSpPr/>
          <p:nvPr/>
        </p:nvSpPr>
        <p:spPr>
          <a:xfrm rot="5400000">
            <a:off x="3447889" y="1028302"/>
            <a:ext cx="321768" cy="643757"/>
          </a:xfrm>
          <a:prstGeom prst="upArrow">
            <a:avLst/>
          </a:prstGeom>
          <a:solidFill>
            <a:srgbClr val="009900"/>
          </a:solidFill>
          <a:ln>
            <a:solidFill>
              <a:srgbClr val="0099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E"/>
          </a:p>
        </p:txBody>
      </p:sp>
      <p:sp>
        <p:nvSpPr>
          <p:cNvPr id="4" name="Flecha: hacia arriba 3">
            <a:extLst>
              <a:ext uri="{FF2B5EF4-FFF2-40B4-BE49-F238E27FC236}">
                <a16:creationId xmlns:a16="http://schemas.microsoft.com/office/drawing/2014/main" id="{333F8F92-6D8B-849C-9886-A2318E49F3DE}"/>
              </a:ext>
            </a:extLst>
          </p:cNvPr>
          <p:cNvSpPr/>
          <p:nvPr/>
        </p:nvSpPr>
        <p:spPr>
          <a:xfrm rot="5400000">
            <a:off x="690174" y="1028303"/>
            <a:ext cx="321768" cy="643757"/>
          </a:xfrm>
          <a:prstGeom prst="upArrow">
            <a:avLst/>
          </a:prstGeom>
          <a:solidFill>
            <a:srgbClr val="009900"/>
          </a:solidFill>
          <a:ln>
            <a:solidFill>
              <a:srgbClr val="0099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E"/>
          </a:p>
        </p:txBody>
      </p:sp>
      <p:sp>
        <p:nvSpPr>
          <p:cNvPr id="5" name="CuadroTexto 4">
            <a:extLst>
              <a:ext uri="{FF2B5EF4-FFF2-40B4-BE49-F238E27FC236}">
                <a16:creationId xmlns:a16="http://schemas.microsoft.com/office/drawing/2014/main" id="{02141A95-0228-FC6D-7941-B943A831F69C}"/>
              </a:ext>
            </a:extLst>
          </p:cNvPr>
          <p:cNvSpPr txBox="1"/>
          <p:nvPr/>
        </p:nvSpPr>
        <p:spPr>
          <a:xfrm>
            <a:off x="1640538" y="2249715"/>
            <a:ext cx="1279977" cy="461665"/>
          </a:xfrm>
          <a:prstGeom prst="rect">
            <a:avLst/>
          </a:prstGeom>
          <a:noFill/>
        </p:spPr>
        <p:txBody>
          <a:bodyPr wrap="square" rtlCol="0">
            <a:spAutoFit/>
          </a:bodyPr>
          <a:lstStyle/>
          <a:p>
            <a:r>
              <a:rPr lang="es-PE" sz="2400" dirty="0">
                <a:solidFill>
                  <a:srgbClr val="009900"/>
                </a:solidFill>
                <a:latin typeface="Acumin Variable Concept Black" panose="020B0304020202020204" pitchFamily="34" charset="0"/>
              </a:rPr>
              <a:t>Acción</a:t>
            </a:r>
            <a:endParaRPr lang="es-PE" dirty="0">
              <a:solidFill>
                <a:srgbClr val="009900"/>
              </a:solidFill>
              <a:latin typeface="Acumin Variable Concept Black" panose="020B0304020202020204" pitchFamily="34" charset="0"/>
            </a:endParaRPr>
          </a:p>
        </p:txBody>
      </p:sp>
      <p:sp>
        <p:nvSpPr>
          <p:cNvPr id="6" name="CuadroTexto 5">
            <a:extLst>
              <a:ext uri="{FF2B5EF4-FFF2-40B4-BE49-F238E27FC236}">
                <a16:creationId xmlns:a16="http://schemas.microsoft.com/office/drawing/2014/main" id="{9A274755-61E6-AFA5-D8B0-CA854961F67B}"/>
              </a:ext>
            </a:extLst>
          </p:cNvPr>
          <p:cNvSpPr txBox="1"/>
          <p:nvPr/>
        </p:nvSpPr>
        <p:spPr>
          <a:xfrm>
            <a:off x="4384959" y="2264229"/>
            <a:ext cx="1856184" cy="461665"/>
          </a:xfrm>
          <a:prstGeom prst="rect">
            <a:avLst/>
          </a:prstGeom>
          <a:noFill/>
        </p:spPr>
        <p:txBody>
          <a:bodyPr wrap="square" rtlCol="0">
            <a:spAutoFit/>
          </a:bodyPr>
          <a:lstStyle/>
          <a:p>
            <a:r>
              <a:rPr lang="es-PE" sz="2400" dirty="0">
                <a:solidFill>
                  <a:srgbClr val="009900"/>
                </a:solidFill>
                <a:latin typeface="Acumin Variable Concept Black" panose="020B0304020202020204" pitchFamily="34" charset="0"/>
              </a:rPr>
              <a:t>Beneficio</a:t>
            </a:r>
            <a:endParaRPr lang="es-PE" dirty="0">
              <a:solidFill>
                <a:srgbClr val="009900"/>
              </a:solidFill>
              <a:latin typeface="Acumin Variable Concept Black" panose="020B0304020202020204" pitchFamily="34" charset="0"/>
            </a:endParaRPr>
          </a:p>
        </p:txBody>
      </p:sp>
      <p:sp>
        <p:nvSpPr>
          <p:cNvPr id="7" name="CuadroTexto 6">
            <a:extLst>
              <a:ext uri="{FF2B5EF4-FFF2-40B4-BE49-F238E27FC236}">
                <a16:creationId xmlns:a16="http://schemas.microsoft.com/office/drawing/2014/main" id="{B3613ED0-DD1F-F347-404C-3040A5C758C5}"/>
              </a:ext>
            </a:extLst>
          </p:cNvPr>
          <p:cNvSpPr txBox="1"/>
          <p:nvPr/>
        </p:nvSpPr>
        <p:spPr>
          <a:xfrm>
            <a:off x="1699018" y="829812"/>
            <a:ext cx="1139963" cy="1015663"/>
          </a:xfrm>
          <a:prstGeom prst="rect">
            <a:avLst/>
          </a:prstGeom>
          <a:noFill/>
        </p:spPr>
        <p:txBody>
          <a:bodyPr wrap="square" rtlCol="0">
            <a:spAutoFit/>
          </a:bodyPr>
          <a:lstStyle/>
          <a:p>
            <a:r>
              <a:rPr lang="es-MX" sz="6000" dirty="0">
                <a:solidFill>
                  <a:schemeClr val="bg1"/>
                </a:solidFill>
                <a:latin typeface="Acumin Variable Concept Black" panose="020B0304020202020204" pitchFamily="34" charset="0"/>
              </a:rPr>
              <a:t>04</a:t>
            </a:r>
            <a:endParaRPr lang="es-PE" sz="3600" dirty="0">
              <a:solidFill>
                <a:schemeClr val="bg1"/>
              </a:solidFill>
              <a:latin typeface="Acumin Variable Concept Black" panose="020B0304020202020204" pitchFamily="34" charset="0"/>
            </a:endParaRPr>
          </a:p>
        </p:txBody>
      </p:sp>
      <p:sp>
        <p:nvSpPr>
          <p:cNvPr id="8" name="CuadroTexto 7">
            <a:extLst>
              <a:ext uri="{FF2B5EF4-FFF2-40B4-BE49-F238E27FC236}">
                <a16:creationId xmlns:a16="http://schemas.microsoft.com/office/drawing/2014/main" id="{A048CD02-9555-AC8F-3339-F7E758B9FD47}"/>
              </a:ext>
            </a:extLst>
          </p:cNvPr>
          <p:cNvSpPr txBox="1"/>
          <p:nvPr/>
        </p:nvSpPr>
        <p:spPr>
          <a:xfrm>
            <a:off x="4457954" y="829812"/>
            <a:ext cx="1139963" cy="1015663"/>
          </a:xfrm>
          <a:prstGeom prst="rect">
            <a:avLst/>
          </a:prstGeom>
          <a:noFill/>
        </p:spPr>
        <p:txBody>
          <a:bodyPr wrap="square" rtlCol="0">
            <a:spAutoFit/>
          </a:bodyPr>
          <a:lstStyle/>
          <a:p>
            <a:r>
              <a:rPr lang="es-MX" sz="6000" dirty="0">
                <a:solidFill>
                  <a:schemeClr val="bg1"/>
                </a:solidFill>
                <a:latin typeface="Acumin Variable Concept Black" panose="020B0304020202020204" pitchFamily="34" charset="0"/>
              </a:rPr>
              <a:t>05</a:t>
            </a:r>
            <a:endParaRPr lang="es-PE" sz="3600" dirty="0">
              <a:solidFill>
                <a:schemeClr val="bg1"/>
              </a:solidFill>
              <a:latin typeface="Acumin Variable Concept Black" panose="020B0304020202020204" pitchFamily="34" charset="0"/>
            </a:endParaRPr>
          </a:p>
        </p:txBody>
      </p:sp>
      <p:sp>
        <p:nvSpPr>
          <p:cNvPr id="9" name="CuadroTexto 8">
            <a:extLst>
              <a:ext uri="{FF2B5EF4-FFF2-40B4-BE49-F238E27FC236}">
                <a16:creationId xmlns:a16="http://schemas.microsoft.com/office/drawing/2014/main" id="{266FDF77-5971-84D5-5092-6C454692E2B2}"/>
              </a:ext>
            </a:extLst>
          </p:cNvPr>
          <p:cNvSpPr txBox="1"/>
          <p:nvPr/>
        </p:nvSpPr>
        <p:spPr>
          <a:xfrm>
            <a:off x="892352" y="2711380"/>
            <a:ext cx="2672536" cy="1477328"/>
          </a:xfrm>
          <a:prstGeom prst="rect">
            <a:avLst/>
          </a:prstGeom>
          <a:noFill/>
        </p:spPr>
        <p:txBody>
          <a:bodyPr wrap="square" rtlCol="0">
            <a:spAutoFit/>
          </a:bodyPr>
          <a:lstStyle/>
          <a:p>
            <a:pPr marL="285750" indent="-285750">
              <a:buFont typeface="Arial" panose="020B0604020202020204" pitchFamily="34" charset="0"/>
              <a:buChar char="•"/>
            </a:pPr>
            <a:r>
              <a:rPr lang="es-MX" b="1" dirty="0">
                <a:solidFill>
                  <a:srgbClr val="212529"/>
                </a:solidFill>
              </a:rPr>
              <a:t>Detectar  los bloqueos mentales y a aplicar la técnica   adecuada para superarlos.</a:t>
            </a:r>
            <a:endParaRPr lang="es-PE" b="1" dirty="0">
              <a:solidFill>
                <a:srgbClr val="212529"/>
              </a:solidFill>
            </a:endParaRPr>
          </a:p>
        </p:txBody>
      </p:sp>
      <p:sp>
        <p:nvSpPr>
          <p:cNvPr id="10" name="CuadroTexto 9">
            <a:extLst>
              <a:ext uri="{FF2B5EF4-FFF2-40B4-BE49-F238E27FC236}">
                <a16:creationId xmlns:a16="http://schemas.microsoft.com/office/drawing/2014/main" id="{39BB7262-D217-D87C-81FF-8B767681C3D6}"/>
              </a:ext>
            </a:extLst>
          </p:cNvPr>
          <p:cNvSpPr txBox="1"/>
          <p:nvPr/>
        </p:nvSpPr>
        <p:spPr>
          <a:xfrm>
            <a:off x="3854530" y="2711379"/>
            <a:ext cx="2672536" cy="1754326"/>
          </a:xfrm>
          <a:prstGeom prst="rect">
            <a:avLst/>
          </a:prstGeom>
          <a:noFill/>
        </p:spPr>
        <p:txBody>
          <a:bodyPr wrap="square" rtlCol="0">
            <a:spAutoFit/>
          </a:bodyPr>
          <a:lstStyle/>
          <a:p>
            <a:pPr marL="285750" indent="-285750">
              <a:buFont typeface="Arial" panose="020B0604020202020204" pitchFamily="34" charset="0"/>
              <a:buChar char="•"/>
            </a:pPr>
            <a:r>
              <a:rPr lang="es-MX" b="1" dirty="0">
                <a:solidFill>
                  <a:srgbClr val="212529"/>
                </a:solidFill>
              </a:rPr>
              <a:t>La capacidad de enfrentar y superar estos bloqueos mentales permitirá una mayor productividad.</a:t>
            </a:r>
            <a:endParaRPr lang="es-PE" b="1" dirty="0">
              <a:solidFill>
                <a:srgbClr val="212529"/>
              </a:solidFill>
            </a:endParaRPr>
          </a:p>
        </p:txBody>
      </p:sp>
      <p:pic>
        <p:nvPicPr>
          <p:cNvPr id="2" name="Imagen 1">
            <a:extLst>
              <a:ext uri="{FF2B5EF4-FFF2-40B4-BE49-F238E27FC236}">
                <a16:creationId xmlns:a16="http://schemas.microsoft.com/office/drawing/2014/main" id="{4F3CE1D0-CE9F-E15C-B5BD-9F28987DA714}"/>
              </a:ext>
            </a:extLst>
          </p:cNvPr>
          <p:cNvPicPr>
            <a:picLocks noChangeAspect="1"/>
          </p:cNvPicPr>
          <p:nvPr/>
        </p:nvPicPr>
        <p:blipFill>
          <a:blip r:embed="rId3"/>
          <a:stretch>
            <a:fillRect/>
          </a:stretch>
        </p:blipFill>
        <p:spPr>
          <a:xfrm>
            <a:off x="9582821" y="312448"/>
            <a:ext cx="2249619" cy="542591"/>
          </a:xfrm>
          <a:prstGeom prst="rect">
            <a:avLst/>
          </a:prstGeom>
        </p:spPr>
      </p:pic>
    </p:spTree>
    <p:extLst>
      <p:ext uri="{BB962C8B-B14F-4D97-AF65-F5344CB8AC3E}">
        <p14:creationId xmlns:p14="http://schemas.microsoft.com/office/powerpoint/2010/main" val="238070710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02B77170-8AD1-6113-A9DC-9BDCF44128FA}"/>
              </a:ext>
            </a:extLst>
          </p:cNvPr>
          <p:cNvSpPr txBox="1"/>
          <p:nvPr/>
        </p:nvSpPr>
        <p:spPr>
          <a:xfrm>
            <a:off x="247650" y="304800"/>
            <a:ext cx="11144250" cy="584775"/>
          </a:xfrm>
          <a:prstGeom prst="rect">
            <a:avLst/>
          </a:prstGeom>
          <a:noFill/>
        </p:spPr>
        <p:txBody>
          <a:bodyPr wrap="square" rtlCol="0">
            <a:spAutoFit/>
          </a:bodyPr>
          <a:lstStyle/>
          <a:p>
            <a:r>
              <a:rPr lang="es-MX" sz="3200" dirty="0">
                <a:solidFill>
                  <a:srgbClr val="009900"/>
                </a:solidFill>
                <a:latin typeface="Acumin Variable Concept Black" panose="020B0304020202020204" pitchFamily="34" charset="0"/>
              </a:rPr>
              <a:t>2.3:</a:t>
            </a:r>
            <a:r>
              <a:rPr lang="es-MX" sz="2800" dirty="0">
                <a:solidFill>
                  <a:srgbClr val="009900"/>
                </a:solidFill>
                <a:latin typeface="Acumin Variable Concept Black" panose="020B0304020202020204" pitchFamily="34" charset="0"/>
              </a:rPr>
              <a:t> </a:t>
            </a:r>
            <a:r>
              <a:rPr lang="es-MX" sz="2400" dirty="0">
                <a:latin typeface="Acumin Variable Concept Black" panose="020B0304020202020204" pitchFamily="34" charset="0"/>
              </a:rPr>
              <a:t>Desarrollo de una Mentalidad Emprendedora</a:t>
            </a:r>
            <a:endParaRPr lang="es-PE" sz="2400" dirty="0">
              <a:latin typeface="Acumin Variable Concept Black" panose="020B0304020202020204" pitchFamily="34" charset="0"/>
            </a:endParaRPr>
          </a:p>
        </p:txBody>
      </p:sp>
      <p:grpSp>
        <p:nvGrpSpPr>
          <p:cNvPr id="15" name="Grupo 14">
            <a:extLst>
              <a:ext uri="{FF2B5EF4-FFF2-40B4-BE49-F238E27FC236}">
                <a16:creationId xmlns:a16="http://schemas.microsoft.com/office/drawing/2014/main" id="{2731E3F1-71F2-A775-CB84-7CC239118C92}"/>
              </a:ext>
            </a:extLst>
          </p:cNvPr>
          <p:cNvGrpSpPr/>
          <p:nvPr/>
        </p:nvGrpSpPr>
        <p:grpSpPr>
          <a:xfrm>
            <a:off x="3432748" y="2968052"/>
            <a:ext cx="4909992" cy="3200162"/>
            <a:chOff x="3395255" y="1616789"/>
            <a:chExt cx="5042282" cy="3288018"/>
          </a:xfrm>
        </p:grpSpPr>
        <p:sp>
          <p:nvSpPr>
            <p:cNvPr id="16" name="Forma libre: forma 15">
              <a:extLst>
                <a:ext uri="{FF2B5EF4-FFF2-40B4-BE49-F238E27FC236}">
                  <a16:creationId xmlns:a16="http://schemas.microsoft.com/office/drawing/2014/main" id="{956EF63E-1ABB-91BA-877D-E4673E4559DB}"/>
                </a:ext>
              </a:extLst>
            </p:cNvPr>
            <p:cNvSpPr/>
            <p:nvPr/>
          </p:nvSpPr>
          <p:spPr>
            <a:xfrm>
              <a:off x="5147554" y="3367123"/>
              <a:ext cx="1537684" cy="1537684"/>
            </a:xfrm>
            <a:custGeom>
              <a:avLst/>
              <a:gdLst>
                <a:gd name="connsiteX0" fmla="*/ 0 w 1097607"/>
                <a:gd name="connsiteY0" fmla="*/ 548804 h 1097607"/>
                <a:gd name="connsiteX1" fmla="*/ 548804 w 1097607"/>
                <a:gd name="connsiteY1" fmla="*/ 0 h 1097607"/>
                <a:gd name="connsiteX2" fmla="*/ 1097608 w 1097607"/>
                <a:gd name="connsiteY2" fmla="*/ 548804 h 1097607"/>
                <a:gd name="connsiteX3" fmla="*/ 548804 w 1097607"/>
                <a:gd name="connsiteY3" fmla="*/ 1097608 h 1097607"/>
                <a:gd name="connsiteX4" fmla="*/ 0 w 1097607"/>
                <a:gd name="connsiteY4" fmla="*/ 548804 h 10976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97607" h="1097607">
                  <a:moveTo>
                    <a:pt x="0" y="548804"/>
                  </a:moveTo>
                  <a:cubicBezTo>
                    <a:pt x="0" y="245708"/>
                    <a:pt x="245708" y="0"/>
                    <a:pt x="548804" y="0"/>
                  </a:cubicBezTo>
                  <a:cubicBezTo>
                    <a:pt x="851900" y="0"/>
                    <a:pt x="1097608" y="245708"/>
                    <a:pt x="1097608" y="548804"/>
                  </a:cubicBezTo>
                  <a:cubicBezTo>
                    <a:pt x="1097608" y="851900"/>
                    <a:pt x="851900" y="1097608"/>
                    <a:pt x="548804" y="1097608"/>
                  </a:cubicBezTo>
                  <a:cubicBezTo>
                    <a:pt x="245708" y="1097608"/>
                    <a:pt x="0" y="851900"/>
                    <a:pt x="0" y="548804"/>
                  </a:cubicBezTo>
                  <a:close/>
                </a:path>
              </a:pathLst>
            </a:custGeom>
            <a:solidFill>
              <a:srgbClr val="009900"/>
            </a:solidFill>
            <a:ln>
              <a:solidFill>
                <a:srgbClr val="009900"/>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86141" tIns="186141" rIns="186141" bIns="186141" numCol="1" spcCol="1270" anchor="ctr" anchorCtr="0">
              <a:noAutofit/>
            </a:bodyPr>
            <a:lstStyle/>
            <a:p>
              <a:pPr marL="0" lvl="0" indent="0" algn="ctr" defTabSz="889000">
                <a:lnSpc>
                  <a:spcPct val="90000"/>
                </a:lnSpc>
                <a:spcBef>
                  <a:spcPct val="0"/>
                </a:spcBef>
                <a:spcAft>
                  <a:spcPct val="35000"/>
                </a:spcAft>
                <a:buNone/>
              </a:pPr>
              <a:endParaRPr lang="es-PE" sz="2000" kern="1200"/>
            </a:p>
          </p:txBody>
        </p:sp>
        <p:sp>
          <p:nvSpPr>
            <p:cNvPr id="17" name="Forma libre: forma 16">
              <a:extLst>
                <a:ext uri="{FF2B5EF4-FFF2-40B4-BE49-F238E27FC236}">
                  <a16:creationId xmlns:a16="http://schemas.microsoft.com/office/drawing/2014/main" id="{8D5719F4-A11A-E914-9D8D-2C63A3EB1C38}"/>
                </a:ext>
              </a:extLst>
            </p:cNvPr>
            <p:cNvSpPr/>
            <p:nvPr/>
          </p:nvSpPr>
          <p:spPr>
            <a:xfrm rot="16200000">
              <a:off x="5749542" y="2848678"/>
              <a:ext cx="330057" cy="373186"/>
            </a:xfrm>
            <a:custGeom>
              <a:avLst/>
              <a:gdLst>
                <a:gd name="connsiteX0" fmla="*/ 0 w 233240"/>
                <a:gd name="connsiteY0" fmla="*/ 74637 h 373186"/>
                <a:gd name="connsiteX1" fmla="*/ 116620 w 233240"/>
                <a:gd name="connsiteY1" fmla="*/ 74637 h 373186"/>
                <a:gd name="connsiteX2" fmla="*/ 116620 w 233240"/>
                <a:gd name="connsiteY2" fmla="*/ 0 h 373186"/>
                <a:gd name="connsiteX3" fmla="*/ 233240 w 233240"/>
                <a:gd name="connsiteY3" fmla="*/ 186593 h 373186"/>
                <a:gd name="connsiteX4" fmla="*/ 116620 w 233240"/>
                <a:gd name="connsiteY4" fmla="*/ 373186 h 373186"/>
                <a:gd name="connsiteX5" fmla="*/ 116620 w 233240"/>
                <a:gd name="connsiteY5" fmla="*/ 298549 h 373186"/>
                <a:gd name="connsiteX6" fmla="*/ 0 w 233240"/>
                <a:gd name="connsiteY6" fmla="*/ 298549 h 373186"/>
                <a:gd name="connsiteX7" fmla="*/ 0 w 233240"/>
                <a:gd name="connsiteY7" fmla="*/ 74637 h 3731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3240" h="373186">
                  <a:moveTo>
                    <a:pt x="0" y="74637"/>
                  </a:moveTo>
                  <a:lnTo>
                    <a:pt x="116620" y="74637"/>
                  </a:lnTo>
                  <a:lnTo>
                    <a:pt x="116620" y="0"/>
                  </a:lnTo>
                  <a:lnTo>
                    <a:pt x="233240" y="186593"/>
                  </a:lnTo>
                  <a:lnTo>
                    <a:pt x="116620" y="373186"/>
                  </a:lnTo>
                  <a:lnTo>
                    <a:pt x="116620" y="298549"/>
                  </a:lnTo>
                  <a:lnTo>
                    <a:pt x="0" y="298549"/>
                  </a:lnTo>
                  <a:lnTo>
                    <a:pt x="0" y="74637"/>
                  </a:lnTo>
                  <a:close/>
                </a:path>
              </a:pathLst>
            </a:custGeom>
            <a:solidFill>
              <a:srgbClr val="009900"/>
            </a:solidFill>
            <a:ln>
              <a:solidFill>
                <a:srgbClr val="009900"/>
              </a:solidFill>
            </a:ln>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1" tIns="74637" rIns="69972" bIns="74637" numCol="1" spcCol="1270" anchor="ctr" anchorCtr="0">
              <a:noAutofit/>
            </a:bodyPr>
            <a:lstStyle/>
            <a:p>
              <a:pPr marL="0" lvl="0" indent="0" algn="ctr" defTabSz="666750">
                <a:lnSpc>
                  <a:spcPct val="90000"/>
                </a:lnSpc>
                <a:spcBef>
                  <a:spcPct val="0"/>
                </a:spcBef>
                <a:spcAft>
                  <a:spcPct val="35000"/>
                </a:spcAft>
                <a:buNone/>
              </a:pPr>
              <a:endParaRPr lang="es-PE" sz="1500" kern="1200"/>
            </a:p>
          </p:txBody>
        </p:sp>
        <p:sp>
          <p:nvSpPr>
            <p:cNvPr id="18" name="Forma libre: forma 17">
              <a:extLst>
                <a:ext uri="{FF2B5EF4-FFF2-40B4-BE49-F238E27FC236}">
                  <a16:creationId xmlns:a16="http://schemas.microsoft.com/office/drawing/2014/main" id="{F88AA5D1-1E2B-56A0-D4C1-41F8454366B6}"/>
                </a:ext>
              </a:extLst>
            </p:cNvPr>
            <p:cNvSpPr/>
            <p:nvPr/>
          </p:nvSpPr>
          <p:spPr>
            <a:xfrm>
              <a:off x="5365767" y="1616789"/>
              <a:ext cx="1097607" cy="1097607"/>
            </a:xfrm>
            <a:custGeom>
              <a:avLst/>
              <a:gdLst>
                <a:gd name="connsiteX0" fmla="*/ 0 w 1097607"/>
                <a:gd name="connsiteY0" fmla="*/ 548804 h 1097607"/>
                <a:gd name="connsiteX1" fmla="*/ 548804 w 1097607"/>
                <a:gd name="connsiteY1" fmla="*/ 0 h 1097607"/>
                <a:gd name="connsiteX2" fmla="*/ 1097608 w 1097607"/>
                <a:gd name="connsiteY2" fmla="*/ 548804 h 1097607"/>
                <a:gd name="connsiteX3" fmla="*/ 548804 w 1097607"/>
                <a:gd name="connsiteY3" fmla="*/ 1097608 h 1097607"/>
                <a:gd name="connsiteX4" fmla="*/ 0 w 1097607"/>
                <a:gd name="connsiteY4" fmla="*/ 548804 h 10976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97607" h="1097607">
                  <a:moveTo>
                    <a:pt x="0" y="548804"/>
                  </a:moveTo>
                  <a:cubicBezTo>
                    <a:pt x="0" y="245708"/>
                    <a:pt x="245708" y="0"/>
                    <a:pt x="548804" y="0"/>
                  </a:cubicBezTo>
                  <a:cubicBezTo>
                    <a:pt x="851900" y="0"/>
                    <a:pt x="1097608" y="245708"/>
                    <a:pt x="1097608" y="548804"/>
                  </a:cubicBezTo>
                  <a:cubicBezTo>
                    <a:pt x="1097608" y="851900"/>
                    <a:pt x="851900" y="1097608"/>
                    <a:pt x="548804" y="1097608"/>
                  </a:cubicBezTo>
                  <a:cubicBezTo>
                    <a:pt x="245708" y="1097608"/>
                    <a:pt x="0" y="851900"/>
                    <a:pt x="0" y="548804"/>
                  </a:cubicBezTo>
                  <a:close/>
                </a:path>
              </a:pathLst>
            </a:custGeom>
            <a:solidFill>
              <a:srgbClr val="009900"/>
            </a:solidFill>
            <a:ln>
              <a:solidFill>
                <a:srgbClr val="009900"/>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86141" tIns="186141" rIns="186141" bIns="186141" numCol="1" spcCol="1270" anchor="ctr" anchorCtr="0">
              <a:noAutofit/>
            </a:bodyPr>
            <a:lstStyle/>
            <a:p>
              <a:pPr marL="0" lvl="0" indent="0" algn="ctr" defTabSz="889000">
                <a:lnSpc>
                  <a:spcPct val="90000"/>
                </a:lnSpc>
                <a:spcBef>
                  <a:spcPct val="0"/>
                </a:spcBef>
                <a:spcAft>
                  <a:spcPct val="35000"/>
                </a:spcAft>
                <a:buNone/>
              </a:pPr>
              <a:endParaRPr lang="es-PE" sz="2000" kern="1200" dirty="0"/>
            </a:p>
          </p:txBody>
        </p:sp>
        <p:sp>
          <p:nvSpPr>
            <p:cNvPr id="19" name="Forma libre: forma 18">
              <a:extLst>
                <a:ext uri="{FF2B5EF4-FFF2-40B4-BE49-F238E27FC236}">
                  <a16:creationId xmlns:a16="http://schemas.microsoft.com/office/drawing/2014/main" id="{7A0F99FE-19B1-3618-ABEB-DBA6C41937BB}"/>
                </a:ext>
              </a:extLst>
            </p:cNvPr>
            <p:cNvSpPr/>
            <p:nvPr/>
          </p:nvSpPr>
          <p:spPr>
            <a:xfrm>
              <a:off x="6793434" y="3949373"/>
              <a:ext cx="319211" cy="373186"/>
            </a:xfrm>
            <a:custGeom>
              <a:avLst/>
              <a:gdLst>
                <a:gd name="connsiteX0" fmla="*/ 0 w 233240"/>
                <a:gd name="connsiteY0" fmla="*/ 74637 h 373186"/>
                <a:gd name="connsiteX1" fmla="*/ 116620 w 233240"/>
                <a:gd name="connsiteY1" fmla="*/ 74637 h 373186"/>
                <a:gd name="connsiteX2" fmla="*/ 116620 w 233240"/>
                <a:gd name="connsiteY2" fmla="*/ 0 h 373186"/>
                <a:gd name="connsiteX3" fmla="*/ 233240 w 233240"/>
                <a:gd name="connsiteY3" fmla="*/ 186593 h 373186"/>
                <a:gd name="connsiteX4" fmla="*/ 116620 w 233240"/>
                <a:gd name="connsiteY4" fmla="*/ 373186 h 373186"/>
                <a:gd name="connsiteX5" fmla="*/ 116620 w 233240"/>
                <a:gd name="connsiteY5" fmla="*/ 298549 h 373186"/>
                <a:gd name="connsiteX6" fmla="*/ 0 w 233240"/>
                <a:gd name="connsiteY6" fmla="*/ 298549 h 373186"/>
                <a:gd name="connsiteX7" fmla="*/ 0 w 233240"/>
                <a:gd name="connsiteY7" fmla="*/ 74637 h 3731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3240" h="373186">
                  <a:moveTo>
                    <a:pt x="0" y="74637"/>
                  </a:moveTo>
                  <a:lnTo>
                    <a:pt x="116620" y="74637"/>
                  </a:lnTo>
                  <a:lnTo>
                    <a:pt x="116620" y="0"/>
                  </a:lnTo>
                  <a:lnTo>
                    <a:pt x="233240" y="186593"/>
                  </a:lnTo>
                  <a:lnTo>
                    <a:pt x="116620" y="373186"/>
                  </a:lnTo>
                  <a:lnTo>
                    <a:pt x="116620" y="298549"/>
                  </a:lnTo>
                  <a:lnTo>
                    <a:pt x="0" y="298549"/>
                  </a:lnTo>
                  <a:lnTo>
                    <a:pt x="0" y="74637"/>
                  </a:lnTo>
                  <a:close/>
                </a:path>
              </a:pathLst>
            </a:custGeom>
            <a:solidFill>
              <a:srgbClr val="009900"/>
            </a:solidFill>
            <a:ln>
              <a:solidFill>
                <a:srgbClr val="009900"/>
              </a:solidFill>
            </a:ln>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0" tIns="74637" rIns="69972" bIns="74637" numCol="1" spcCol="1270" anchor="ctr" anchorCtr="0">
              <a:noAutofit/>
            </a:bodyPr>
            <a:lstStyle/>
            <a:p>
              <a:pPr marL="0" lvl="0" indent="0" algn="ctr" defTabSz="666750">
                <a:lnSpc>
                  <a:spcPct val="90000"/>
                </a:lnSpc>
                <a:spcBef>
                  <a:spcPct val="0"/>
                </a:spcBef>
                <a:spcAft>
                  <a:spcPct val="35000"/>
                </a:spcAft>
                <a:buNone/>
              </a:pPr>
              <a:endParaRPr lang="es-PE" sz="1500" kern="1200"/>
            </a:p>
          </p:txBody>
        </p:sp>
        <p:sp>
          <p:nvSpPr>
            <p:cNvPr id="20" name="Forma libre: forma 19">
              <a:extLst>
                <a:ext uri="{FF2B5EF4-FFF2-40B4-BE49-F238E27FC236}">
                  <a16:creationId xmlns:a16="http://schemas.microsoft.com/office/drawing/2014/main" id="{831F0C50-51E7-CA1D-4790-207E39B604B4}"/>
                </a:ext>
              </a:extLst>
            </p:cNvPr>
            <p:cNvSpPr/>
            <p:nvPr/>
          </p:nvSpPr>
          <p:spPr>
            <a:xfrm>
              <a:off x="7339930" y="3672214"/>
              <a:ext cx="1097607" cy="1097607"/>
            </a:xfrm>
            <a:custGeom>
              <a:avLst/>
              <a:gdLst>
                <a:gd name="connsiteX0" fmla="*/ 0 w 1097607"/>
                <a:gd name="connsiteY0" fmla="*/ 548804 h 1097607"/>
                <a:gd name="connsiteX1" fmla="*/ 548804 w 1097607"/>
                <a:gd name="connsiteY1" fmla="*/ 0 h 1097607"/>
                <a:gd name="connsiteX2" fmla="*/ 1097608 w 1097607"/>
                <a:gd name="connsiteY2" fmla="*/ 548804 h 1097607"/>
                <a:gd name="connsiteX3" fmla="*/ 548804 w 1097607"/>
                <a:gd name="connsiteY3" fmla="*/ 1097608 h 1097607"/>
                <a:gd name="connsiteX4" fmla="*/ 0 w 1097607"/>
                <a:gd name="connsiteY4" fmla="*/ 548804 h 10976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97607" h="1097607">
                  <a:moveTo>
                    <a:pt x="0" y="548804"/>
                  </a:moveTo>
                  <a:cubicBezTo>
                    <a:pt x="0" y="245708"/>
                    <a:pt x="245708" y="0"/>
                    <a:pt x="548804" y="0"/>
                  </a:cubicBezTo>
                  <a:cubicBezTo>
                    <a:pt x="851900" y="0"/>
                    <a:pt x="1097608" y="245708"/>
                    <a:pt x="1097608" y="548804"/>
                  </a:cubicBezTo>
                  <a:cubicBezTo>
                    <a:pt x="1097608" y="851900"/>
                    <a:pt x="851900" y="1097608"/>
                    <a:pt x="548804" y="1097608"/>
                  </a:cubicBezTo>
                  <a:cubicBezTo>
                    <a:pt x="245708" y="1097608"/>
                    <a:pt x="0" y="851900"/>
                    <a:pt x="0" y="548804"/>
                  </a:cubicBezTo>
                  <a:close/>
                </a:path>
              </a:pathLst>
            </a:custGeom>
            <a:solidFill>
              <a:srgbClr val="009900"/>
            </a:solidFill>
            <a:ln>
              <a:solidFill>
                <a:srgbClr val="009900"/>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86141" tIns="186141" rIns="186141" bIns="186141" numCol="1" spcCol="1270" anchor="ctr" anchorCtr="0">
              <a:noAutofit/>
            </a:bodyPr>
            <a:lstStyle/>
            <a:p>
              <a:pPr marL="0" lvl="0" indent="0" algn="ctr" defTabSz="889000">
                <a:lnSpc>
                  <a:spcPct val="90000"/>
                </a:lnSpc>
                <a:spcBef>
                  <a:spcPct val="0"/>
                </a:spcBef>
                <a:spcAft>
                  <a:spcPct val="35000"/>
                </a:spcAft>
                <a:buNone/>
              </a:pPr>
              <a:endParaRPr lang="es-PE" sz="2000" kern="1200"/>
            </a:p>
          </p:txBody>
        </p:sp>
        <p:sp>
          <p:nvSpPr>
            <p:cNvPr id="23" name="Forma libre: forma 22">
              <a:extLst>
                <a:ext uri="{FF2B5EF4-FFF2-40B4-BE49-F238E27FC236}">
                  <a16:creationId xmlns:a16="http://schemas.microsoft.com/office/drawing/2014/main" id="{5A385B40-DE18-939D-EE82-C0EA0F5F5AD8}"/>
                </a:ext>
              </a:extLst>
            </p:cNvPr>
            <p:cNvSpPr/>
            <p:nvPr/>
          </p:nvSpPr>
          <p:spPr>
            <a:xfrm>
              <a:off x="4711608" y="3949373"/>
              <a:ext cx="330057" cy="373187"/>
            </a:xfrm>
            <a:custGeom>
              <a:avLst/>
              <a:gdLst>
                <a:gd name="connsiteX0" fmla="*/ 0 w 233240"/>
                <a:gd name="connsiteY0" fmla="*/ 74637 h 373186"/>
                <a:gd name="connsiteX1" fmla="*/ 116620 w 233240"/>
                <a:gd name="connsiteY1" fmla="*/ 74637 h 373186"/>
                <a:gd name="connsiteX2" fmla="*/ 116620 w 233240"/>
                <a:gd name="connsiteY2" fmla="*/ 0 h 373186"/>
                <a:gd name="connsiteX3" fmla="*/ 233240 w 233240"/>
                <a:gd name="connsiteY3" fmla="*/ 186593 h 373186"/>
                <a:gd name="connsiteX4" fmla="*/ 116620 w 233240"/>
                <a:gd name="connsiteY4" fmla="*/ 373186 h 373186"/>
                <a:gd name="connsiteX5" fmla="*/ 116620 w 233240"/>
                <a:gd name="connsiteY5" fmla="*/ 298549 h 373186"/>
                <a:gd name="connsiteX6" fmla="*/ 0 w 233240"/>
                <a:gd name="connsiteY6" fmla="*/ 298549 h 373186"/>
                <a:gd name="connsiteX7" fmla="*/ 0 w 233240"/>
                <a:gd name="connsiteY7" fmla="*/ 74637 h 3731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3240" h="373186">
                  <a:moveTo>
                    <a:pt x="233239" y="298549"/>
                  </a:moveTo>
                  <a:lnTo>
                    <a:pt x="116620" y="298549"/>
                  </a:lnTo>
                  <a:lnTo>
                    <a:pt x="116620" y="373186"/>
                  </a:lnTo>
                  <a:lnTo>
                    <a:pt x="1" y="186593"/>
                  </a:lnTo>
                  <a:lnTo>
                    <a:pt x="116620" y="0"/>
                  </a:lnTo>
                  <a:lnTo>
                    <a:pt x="116620" y="74637"/>
                  </a:lnTo>
                  <a:lnTo>
                    <a:pt x="233239" y="74637"/>
                  </a:lnTo>
                  <a:lnTo>
                    <a:pt x="233239" y="298549"/>
                  </a:lnTo>
                  <a:close/>
                </a:path>
              </a:pathLst>
            </a:custGeom>
            <a:solidFill>
              <a:srgbClr val="009900"/>
            </a:solidFill>
            <a:ln>
              <a:solidFill>
                <a:srgbClr val="009900"/>
              </a:solidFill>
            </a:ln>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69972" tIns="74638" rIns="1" bIns="74637" numCol="1" spcCol="1270" anchor="ctr" anchorCtr="0">
              <a:noAutofit/>
            </a:bodyPr>
            <a:lstStyle/>
            <a:p>
              <a:pPr marL="0" lvl="0" indent="0" algn="ctr" defTabSz="666750">
                <a:lnSpc>
                  <a:spcPct val="90000"/>
                </a:lnSpc>
                <a:spcBef>
                  <a:spcPct val="0"/>
                </a:spcBef>
                <a:spcAft>
                  <a:spcPct val="35000"/>
                </a:spcAft>
                <a:buNone/>
              </a:pPr>
              <a:endParaRPr lang="es-PE" sz="1500" kern="1200"/>
            </a:p>
          </p:txBody>
        </p:sp>
        <p:sp>
          <p:nvSpPr>
            <p:cNvPr id="24" name="Forma libre: forma 23">
              <a:extLst>
                <a:ext uri="{FF2B5EF4-FFF2-40B4-BE49-F238E27FC236}">
                  <a16:creationId xmlns:a16="http://schemas.microsoft.com/office/drawing/2014/main" id="{38172196-0BF5-5026-B620-99A3EF1A4671}"/>
                </a:ext>
              </a:extLst>
            </p:cNvPr>
            <p:cNvSpPr/>
            <p:nvPr/>
          </p:nvSpPr>
          <p:spPr>
            <a:xfrm>
              <a:off x="3395255" y="3587162"/>
              <a:ext cx="1097607" cy="1097607"/>
            </a:xfrm>
            <a:custGeom>
              <a:avLst/>
              <a:gdLst>
                <a:gd name="connsiteX0" fmla="*/ 0 w 1097607"/>
                <a:gd name="connsiteY0" fmla="*/ 548804 h 1097607"/>
                <a:gd name="connsiteX1" fmla="*/ 548804 w 1097607"/>
                <a:gd name="connsiteY1" fmla="*/ 0 h 1097607"/>
                <a:gd name="connsiteX2" fmla="*/ 1097608 w 1097607"/>
                <a:gd name="connsiteY2" fmla="*/ 548804 h 1097607"/>
                <a:gd name="connsiteX3" fmla="*/ 548804 w 1097607"/>
                <a:gd name="connsiteY3" fmla="*/ 1097608 h 1097607"/>
                <a:gd name="connsiteX4" fmla="*/ 0 w 1097607"/>
                <a:gd name="connsiteY4" fmla="*/ 548804 h 10976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97607" h="1097607">
                  <a:moveTo>
                    <a:pt x="0" y="548804"/>
                  </a:moveTo>
                  <a:cubicBezTo>
                    <a:pt x="0" y="245708"/>
                    <a:pt x="245708" y="0"/>
                    <a:pt x="548804" y="0"/>
                  </a:cubicBezTo>
                  <a:cubicBezTo>
                    <a:pt x="851900" y="0"/>
                    <a:pt x="1097608" y="245708"/>
                    <a:pt x="1097608" y="548804"/>
                  </a:cubicBezTo>
                  <a:cubicBezTo>
                    <a:pt x="1097608" y="851900"/>
                    <a:pt x="851900" y="1097608"/>
                    <a:pt x="548804" y="1097608"/>
                  </a:cubicBezTo>
                  <a:cubicBezTo>
                    <a:pt x="245708" y="1097608"/>
                    <a:pt x="0" y="851900"/>
                    <a:pt x="0" y="548804"/>
                  </a:cubicBezTo>
                  <a:close/>
                </a:path>
              </a:pathLst>
            </a:custGeom>
            <a:solidFill>
              <a:srgbClr val="009900"/>
            </a:solidFill>
            <a:ln>
              <a:solidFill>
                <a:srgbClr val="009900"/>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86141" tIns="186141" rIns="186141" bIns="186141" numCol="1" spcCol="1270" anchor="ctr" anchorCtr="0">
              <a:noAutofit/>
            </a:bodyPr>
            <a:lstStyle/>
            <a:p>
              <a:pPr marL="0" lvl="0" indent="0" algn="ctr" defTabSz="889000">
                <a:lnSpc>
                  <a:spcPct val="90000"/>
                </a:lnSpc>
                <a:spcBef>
                  <a:spcPct val="0"/>
                </a:spcBef>
                <a:spcAft>
                  <a:spcPct val="35000"/>
                </a:spcAft>
                <a:buNone/>
              </a:pPr>
              <a:endParaRPr lang="es-PE" sz="2000" kern="1200"/>
            </a:p>
          </p:txBody>
        </p:sp>
      </p:grpSp>
      <p:sp>
        <p:nvSpPr>
          <p:cNvPr id="25" name="CuadroTexto 24">
            <a:extLst>
              <a:ext uri="{FF2B5EF4-FFF2-40B4-BE49-F238E27FC236}">
                <a16:creationId xmlns:a16="http://schemas.microsoft.com/office/drawing/2014/main" id="{2ADE3F0C-CDEE-FE73-93E6-6398B8F5BA1F}"/>
              </a:ext>
            </a:extLst>
          </p:cNvPr>
          <p:cNvSpPr txBox="1"/>
          <p:nvPr/>
        </p:nvSpPr>
        <p:spPr>
          <a:xfrm>
            <a:off x="5326335" y="4960378"/>
            <a:ext cx="1284853" cy="923330"/>
          </a:xfrm>
          <a:prstGeom prst="rect">
            <a:avLst/>
          </a:prstGeom>
          <a:noFill/>
        </p:spPr>
        <p:txBody>
          <a:bodyPr wrap="square" rtlCol="0">
            <a:spAutoFit/>
          </a:bodyPr>
          <a:lstStyle/>
          <a:p>
            <a:r>
              <a:rPr lang="es-MX" sz="5400" dirty="0">
                <a:solidFill>
                  <a:schemeClr val="bg1"/>
                </a:solidFill>
                <a:latin typeface="Acumin Variable Concept Black" panose="020B0304020202020204" pitchFamily="34" charset="0"/>
              </a:rPr>
              <a:t>2.3</a:t>
            </a:r>
            <a:endParaRPr lang="es-PE" sz="6000" dirty="0">
              <a:solidFill>
                <a:schemeClr val="bg1"/>
              </a:solidFill>
              <a:latin typeface="Acumin Variable Concept Black" panose="020B0304020202020204" pitchFamily="34" charset="0"/>
            </a:endParaRPr>
          </a:p>
        </p:txBody>
      </p:sp>
      <p:sp>
        <p:nvSpPr>
          <p:cNvPr id="26" name="CuadroTexto 25">
            <a:extLst>
              <a:ext uri="{FF2B5EF4-FFF2-40B4-BE49-F238E27FC236}">
                <a16:creationId xmlns:a16="http://schemas.microsoft.com/office/drawing/2014/main" id="{1F82555B-7DFA-06BE-20B5-59FAD15D2BA6}"/>
              </a:ext>
            </a:extLst>
          </p:cNvPr>
          <p:cNvSpPr txBox="1"/>
          <p:nvPr/>
        </p:nvSpPr>
        <p:spPr>
          <a:xfrm>
            <a:off x="3594178" y="5035194"/>
            <a:ext cx="817425" cy="707886"/>
          </a:xfrm>
          <a:prstGeom prst="rect">
            <a:avLst/>
          </a:prstGeom>
          <a:noFill/>
        </p:spPr>
        <p:txBody>
          <a:bodyPr wrap="square" rtlCol="0">
            <a:spAutoFit/>
          </a:bodyPr>
          <a:lstStyle/>
          <a:p>
            <a:r>
              <a:rPr lang="es-MX" sz="4000" dirty="0">
                <a:solidFill>
                  <a:schemeClr val="bg1"/>
                </a:solidFill>
                <a:latin typeface="Acumin Variable Concept Black" panose="020B0304020202020204" pitchFamily="34" charset="0"/>
              </a:rPr>
              <a:t>01</a:t>
            </a:r>
            <a:endParaRPr lang="es-PE" dirty="0">
              <a:solidFill>
                <a:schemeClr val="bg1"/>
              </a:solidFill>
              <a:latin typeface="Acumin Variable Concept Black" panose="020B0304020202020204" pitchFamily="34" charset="0"/>
            </a:endParaRPr>
          </a:p>
        </p:txBody>
      </p:sp>
      <p:sp>
        <p:nvSpPr>
          <p:cNvPr id="27" name="CuadroTexto 26">
            <a:extLst>
              <a:ext uri="{FF2B5EF4-FFF2-40B4-BE49-F238E27FC236}">
                <a16:creationId xmlns:a16="http://schemas.microsoft.com/office/drawing/2014/main" id="{2DA1F93E-B533-3EAD-AA68-3799E5D7D189}"/>
              </a:ext>
            </a:extLst>
          </p:cNvPr>
          <p:cNvSpPr txBox="1"/>
          <p:nvPr/>
        </p:nvSpPr>
        <p:spPr>
          <a:xfrm>
            <a:off x="5445434" y="3100929"/>
            <a:ext cx="876757" cy="707886"/>
          </a:xfrm>
          <a:prstGeom prst="rect">
            <a:avLst/>
          </a:prstGeom>
          <a:noFill/>
        </p:spPr>
        <p:txBody>
          <a:bodyPr wrap="square" rtlCol="0">
            <a:spAutoFit/>
          </a:bodyPr>
          <a:lstStyle/>
          <a:p>
            <a:r>
              <a:rPr lang="es-MX" sz="4000" dirty="0">
                <a:solidFill>
                  <a:schemeClr val="bg1"/>
                </a:solidFill>
                <a:latin typeface="Acumin Variable Concept Black" panose="020B0304020202020204" pitchFamily="34" charset="0"/>
              </a:rPr>
              <a:t>02</a:t>
            </a:r>
            <a:endParaRPr lang="es-PE" dirty="0">
              <a:solidFill>
                <a:schemeClr val="bg1"/>
              </a:solidFill>
              <a:latin typeface="Acumin Variable Concept Black" panose="020B0304020202020204" pitchFamily="34" charset="0"/>
            </a:endParaRPr>
          </a:p>
        </p:txBody>
      </p:sp>
      <p:sp>
        <p:nvSpPr>
          <p:cNvPr id="28" name="CuadroTexto 27">
            <a:extLst>
              <a:ext uri="{FF2B5EF4-FFF2-40B4-BE49-F238E27FC236}">
                <a16:creationId xmlns:a16="http://schemas.microsoft.com/office/drawing/2014/main" id="{7025D42A-C140-2517-6363-E47C033AC4C1}"/>
              </a:ext>
            </a:extLst>
          </p:cNvPr>
          <p:cNvSpPr txBox="1"/>
          <p:nvPr/>
        </p:nvSpPr>
        <p:spPr>
          <a:xfrm>
            <a:off x="7397418" y="5120263"/>
            <a:ext cx="945322" cy="707886"/>
          </a:xfrm>
          <a:prstGeom prst="rect">
            <a:avLst/>
          </a:prstGeom>
          <a:noFill/>
        </p:spPr>
        <p:txBody>
          <a:bodyPr wrap="square" rtlCol="0">
            <a:spAutoFit/>
          </a:bodyPr>
          <a:lstStyle/>
          <a:p>
            <a:r>
              <a:rPr lang="es-MX" sz="4000" dirty="0">
                <a:solidFill>
                  <a:schemeClr val="bg1"/>
                </a:solidFill>
                <a:latin typeface="Acumin Variable Concept Black" panose="020B0304020202020204" pitchFamily="34" charset="0"/>
              </a:rPr>
              <a:t>03</a:t>
            </a:r>
            <a:endParaRPr lang="es-PE" dirty="0">
              <a:solidFill>
                <a:schemeClr val="bg1"/>
              </a:solidFill>
              <a:latin typeface="Acumin Variable Concept Black" panose="020B0304020202020204" pitchFamily="34" charset="0"/>
            </a:endParaRPr>
          </a:p>
        </p:txBody>
      </p:sp>
      <p:sp>
        <p:nvSpPr>
          <p:cNvPr id="31" name="CuadroTexto 30">
            <a:extLst>
              <a:ext uri="{FF2B5EF4-FFF2-40B4-BE49-F238E27FC236}">
                <a16:creationId xmlns:a16="http://schemas.microsoft.com/office/drawing/2014/main" id="{75B88A5D-BDAC-02C6-135D-2C3730D1CEDA}"/>
              </a:ext>
            </a:extLst>
          </p:cNvPr>
          <p:cNvSpPr txBox="1"/>
          <p:nvPr/>
        </p:nvSpPr>
        <p:spPr>
          <a:xfrm>
            <a:off x="840568" y="4190176"/>
            <a:ext cx="2253362" cy="707886"/>
          </a:xfrm>
          <a:prstGeom prst="rect">
            <a:avLst/>
          </a:prstGeom>
          <a:noFill/>
        </p:spPr>
        <p:txBody>
          <a:bodyPr wrap="square" rtlCol="0">
            <a:spAutoFit/>
          </a:bodyPr>
          <a:lstStyle/>
          <a:p>
            <a:pPr algn="ctr"/>
            <a:r>
              <a:rPr lang="es-PE" sz="2000" dirty="0">
                <a:solidFill>
                  <a:srgbClr val="009900"/>
                </a:solidFill>
                <a:latin typeface="Acumin Variable Concept Black" panose="020B0304020202020204" pitchFamily="34" charset="0"/>
              </a:rPr>
              <a:t>Mentalidad de Crecimiento</a:t>
            </a:r>
          </a:p>
        </p:txBody>
      </p:sp>
      <p:sp>
        <p:nvSpPr>
          <p:cNvPr id="32" name="CuadroTexto 31">
            <a:extLst>
              <a:ext uri="{FF2B5EF4-FFF2-40B4-BE49-F238E27FC236}">
                <a16:creationId xmlns:a16="http://schemas.microsoft.com/office/drawing/2014/main" id="{BB5A5ED1-A1FA-2EBA-60E7-F4CB956F49E6}"/>
              </a:ext>
            </a:extLst>
          </p:cNvPr>
          <p:cNvSpPr txBox="1"/>
          <p:nvPr/>
        </p:nvSpPr>
        <p:spPr>
          <a:xfrm>
            <a:off x="4757131" y="1297537"/>
            <a:ext cx="2253362" cy="707886"/>
          </a:xfrm>
          <a:prstGeom prst="rect">
            <a:avLst/>
          </a:prstGeom>
          <a:noFill/>
        </p:spPr>
        <p:txBody>
          <a:bodyPr wrap="square" rtlCol="0">
            <a:spAutoFit/>
          </a:bodyPr>
          <a:lstStyle/>
          <a:p>
            <a:pPr algn="ctr"/>
            <a:r>
              <a:rPr lang="es-PE" sz="2000" dirty="0">
                <a:solidFill>
                  <a:srgbClr val="009900"/>
                </a:solidFill>
                <a:latin typeface="Acumin Variable Concept Black" panose="020B0304020202020204" pitchFamily="34" charset="0"/>
              </a:rPr>
              <a:t>Persistencia y Resiliencia:</a:t>
            </a:r>
          </a:p>
        </p:txBody>
      </p:sp>
      <p:sp>
        <p:nvSpPr>
          <p:cNvPr id="33" name="CuadroTexto 32">
            <a:extLst>
              <a:ext uri="{FF2B5EF4-FFF2-40B4-BE49-F238E27FC236}">
                <a16:creationId xmlns:a16="http://schemas.microsoft.com/office/drawing/2014/main" id="{D03698F5-D7EE-F004-D673-C2337EF723AF}"/>
              </a:ext>
            </a:extLst>
          </p:cNvPr>
          <p:cNvSpPr txBox="1"/>
          <p:nvPr/>
        </p:nvSpPr>
        <p:spPr>
          <a:xfrm>
            <a:off x="8853113" y="4206556"/>
            <a:ext cx="2253362" cy="707886"/>
          </a:xfrm>
          <a:prstGeom prst="rect">
            <a:avLst/>
          </a:prstGeom>
          <a:noFill/>
        </p:spPr>
        <p:txBody>
          <a:bodyPr wrap="square" rtlCol="0">
            <a:spAutoFit/>
          </a:bodyPr>
          <a:lstStyle/>
          <a:p>
            <a:pPr algn="ctr"/>
            <a:r>
              <a:rPr lang="es-PE" sz="2000" dirty="0">
                <a:solidFill>
                  <a:srgbClr val="009900"/>
                </a:solidFill>
                <a:latin typeface="Acumin Variable Concept Black" panose="020B0304020202020204" pitchFamily="34" charset="0"/>
              </a:rPr>
              <a:t>Creatividad y Adaptabilidad: </a:t>
            </a:r>
          </a:p>
        </p:txBody>
      </p:sp>
      <p:sp>
        <p:nvSpPr>
          <p:cNvPr id="35" name="CuadroTexto 34">
            <a:extLst>
              <a:ext uri="{FF2B5EF4-FFF2-40B4-BE49-F238E27FC236}">
                <a16:creationId xmlns:a16="http://schemas.microsoft.com/office/drawing/2014/main" id="{0335462B-F19A-427D-D887-38E0E8ED0BFE}"/>
              </a:ext>
            </a:extLst>
          </p:cNvPr>
          <p:cNvSpPr txBox="1"/>
          <p:nvPr/>
        </p:nvSpPr>
        <p:spPr>
          <a:xfrm>
            <a:off x="483310" y="4898062"/>
            <a:ext cx="3020913" cy="1138773"/>
          </a:xfrm>
          <a:prstGeom prst="rect">
            <a:avLst/>
          </a:prstGeom>
          <a:noFill/>
        </p:spPr>
        <p:txBody>
          <a:bodyPr wrap="square">
            <a:spAutoFit/>
          </a:bodyPr>
          <a:lstStyle/>
          <a:p>
            <a:pPr algn="ctr"/>
            <a:r>
              <a:rPr lang="es-MX" sz="1700" b="1" dirty="0">
                <a:solidFill>
                  <a:srgbClr val="212529"/>
                </a:solidFill>
              </a:rPr>
              <a:t>El éxito no depende del talento innato, sino de la capacidad para aprender,</a:t>
            </a:r>
          </a:p>
          <a:p>
            <a:pPr algn="ctr"/>
            <a:r>
              <a:rPr lang="es-MX" sz="1700" b="1" dirty="0">
                <a:solidFill>
                  <a:srgbClr val="212529"/>
                </a:solidFill>
              </a:rPr>
              <a:t> y adaptarse. </a:t>
            </a:r>
            <a:endParaRPr lang="es-PE" sz="1700" b="1" dirty="0">
              <a:solidFill>
                <a:srgbClr val="212529"/>
              </a:solidFill>
            </a:endParaRPr>
          </a:p>
        </p:txBody>
      </p:sp>
      <p:sp>
        <p:nvSpPr>
          <p:cNvPr id="36" name="CuadroTexto 35">
            <a:extLst>
              <a:ext uri="{FF2B5EF4-FFF2-40B4-BE49-F238E27FC236}">
                <a16:creationId xmlns:a16="http://schemas.microsoft.com/office/drawing/2014/main" id="{33D3FF0D-F6E7-F786-C3CE-0479E23E81FD}"/>
              </a:ext>
            </a:extLst>
          </p:cNvPr>
          <p:cNvSpPr txBox="1"/>
          <p:nvPr/>
        </p:nvSpPr>
        <p:spPr>
          <a:xfrm>
            <a:off x="4331518" y="1968689"/>
            <a:ext cx="3137117" cy="877163"/>
          </a:xfrm>
          <a:prstGeom prst="rect">
            <a:avLst/>
          </a:prstGeom>
          <a:noFill/>
        </p:spPr>
        <p:txBody>
          <a:bodyPr wrap="square">
            <a:spAutoFit/>
          </a:bodyPr>
          <a:lstStyle/>
          <a:p>
            <a:pPr algn="ctr"/>
            <a:r>
              <a:rPr lang="es-MX" sz="1700" b="1" dirty="0">
                <a:solidFill>
                  <a:srgbClr val="212529"/>
                </a:solidFill>
              </a:rPr>
              <a:t>La persistencia es clave para superar los obstáculos técnicos y mentales.</a:t>
            </a:r>
            <a:endParaRPr lang="es-PE" sz="1700" b="1" dirty="0">
              <a:solidFill>
                <a:srgbClr val="212529"/>
              </a:solidFill>
            </a:endParaRPr>
          </a:p>
        </p:txBody>
      </p:sp>
      <p:sp>
        <p:nvSpPr>
          <p:cNvPr id="37" name="CuadroTexto 36">
            <a:extLst>
              <a:ext uri="{FF2B5EF4-FFF2-40B4-BE49-F238E27FC236}">
                <a16:creationId xmlns:a16="http://schemas.microsoft.com/office/drawing/2014/main" id="{0D5EC0CC-F6A7-826D-B457-7024C76FE155}"/>
              </a:ext>
            </a:extLst>
          </p:cNvPr>
          <p:cNvSpPr txBox="1"/>
          <p:nvPr/>
        </p:nvSpPr>
        <p:spPr>
          <a:xfrm>
            <a:off x="8564062" y="4932985"/>
            <a:ext cx="3144627" cy="877163"/>
          </a:xfrm>
          <a:prstGeom prst="rect">
            <a:avLst/>
          </a:prstGeom>
          <a:noFill/>
        </p:spPr>
        <p:txBody>
          <a:bodyPr wrap="square">
            <a:spAutoFit/>
          </a:bodyPr>
          <a:lstStyle/>
          <a:p>
            <a:pPr algn="ctr"/>
            <a:r>
              <a:rPr lang="es-MX" sz="1700" b="1" dirty="0">
                <a:solidFill>
                  <a:srgbClr val="212529"/>
                </a:solidFill>
              </a:rPr>
              <a:t>Implica estar abiertos a probar nuevas ideas, como </a:t>
            </a:r>
          </a:p>
          <a:p>
            <a:pPr algn="ctr"/>
            <a:r>
              <a:rPr lang="es-MX" sz="1700" b="1" dirty="0">
                <a:solidFill>
                  <a:srgbClr val="212529"/>
                </a:solidFill>
              </a:rPr>
              <a:t>la inteligencia artificial.</a:t>
            </a:r>
            <a:endParaRPr lang="es-PE" sz="1700" b="1" dirty="0">
              <a:solidFill>
                <a:srgbClr val="212529"/>
              </a:solidFill>
            </a:endParaRPr>
          </a:p>
        </p:txBody>
      </p:sp>
      <p:pic>
        <p:nvPicPr>
          <p:cNvPr id="3" name="Imagen 2">
            <a:extLst>
              <a:ext uri="{FF2B5EF4-FFF2-40B4-BE49-F238E27FC236}">
                <a16:creationId xmlns:a16="http://schemas.microsoft.com/office/drawing/2014/main" id="{5F8D6C96-C941-1FE3-DBF8-2F9FCF79888D}"/>
              </a:ext>
            </a:extLst>
          </p:cNvPr>
          <p:cNvPicPr>
            <a:picLocks noChangeAspect="1"/>
          </p:cNvPicPr>
          <p:nvPr/>
        </p:nvPicPr>
        <p:blipFill>
          <a:blip r:embed="rId2"/>
          <a:stretch>
            <a:fillRect/>
          </a:stretch>
        </p:blipFill>
        <p:spPr>
          <a:xfrm>
            <a:off x="9507497" y="318407"/>
            <a:ext cx="2431043" cy="639333"/>
          </a:xfrm>
          <a:prstGeom prst="rect">
            <a:avLst/>
          </a:prstGeom>
        </p:spPr>
      </p:pic>
    </p:spTree>
    <p:extLst>
      <p:ext uri="{BB962C8B-B14F-4D97-AF65-F5344CB8AC3E}">
        <p14:creationId xmlns:p14="http://schemas.microsoft.com/office/powerpoint/2010/main" val="57814418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Grupo 14">
            <a:extLst>
              <a:ext uri="{FF2B5EF4-FFF2-40B4-BE49-F238E27FC236}">
                <a16:creationId xmlns:a16="http://schemas.microsoft.com/office/drawing/2014/main" id="{2731E3F1-71F2-A775-CB84-7CC239118C92}"/>
              </a:ext>
            </a:extLst>
          </p:cNvPr>
          <p:cNvGrpSpPr/>
          <p:nvPr/>
        </p:nvGrpSpPr>
        <p:grpSpPr>
          <a:xfrm>
            <a:off x="3432748" y="2968052"/>
            <a:ext cx="4909992" cy="3200162"/>
            <a:chOff x="3395255" y="1616789"/>
            <a:chExt cx="5042282" cy="3288018"/>
          </a:xfrm>
        </p:grpSpPr>
        <p:sp>
          <p:nvSpPr>
            <p:cNvPr id="16" name="Forma libre: forma 15">
              <a:extLst>
                <a:ext uri="{FF2B5EF4-FFF2-40B4-BE49-F238E27FC236}">
                  <a16:creationId xmlns:a16="http://schemas.microsoft.com/office/drawing/2014/main" id="{956EF63E-1ABB-91BA-877D-E4673E4559DB}"/>
                </a:ext>
              </a:extLst>
            </p:cNvPr>
            <p:cNvSpPr/>
            <p:nvPr/>
          </p:nvSpPr>
          <p:spPr>
            <a:xfrm>
              <a:off x="5147554" y="3367123"/>
              <a:ext cx="1537684" cy="1537684"/>
            </a:xfrm>
            <a:custGeom>
              <a:avLst/>
              <a:gdLst>
                <a:gd name="connsiteX0" fmla="*/ 0 w 1097607"/>
                <a:gd name="connsiteY0" fmla="*/ 548804 h 1097607"/>
                <a:gd name="connsiteX1" fmla="*/ 548804 w 1097607"/>
                <a:gd name="connsiteY1" fmla="*/ 0 h 1097607"/>
                <a:gd name="connsiteX2" fmla="*/ 1097608 w 1097607"/>
                <a:gd name="connsiteY2" fmla="*/ 548804 h 1097607"/>
                <a:gd name="connsiteX3" fmla="*/ 548804 w 1097607"/>
                <a:gd name="connsiteY3" fmla="*/ 1097608 h 1097607"/>
                <a:gd name="connsiteX4" fmla="*/ 0 w 1097607"/>
                <a:gd name="connsiteY4" fmla="*/ 548804 h 10976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97607" h="1097607">
                  <a:moveTo>
                    <a:pt x="0" y="548804"/>
                  </a:moveTo>
                  <a:cubicBezTo>
                    <a:pt x="0" y="245708"/>
                    <a:pt x="245708" y="0"/>
                    <a:pt x="548804" y="0"/>
                  </a:cubicBezTo>
                  <a:cubicBezTo>
                    <a:pt x="851900" y="0"/>
                    <a:pt x="1097608" y="245708"/>
                    <a:pt x="1097608" y="548804"/>
                  </a:cubicBezTo>
                  <a:cubicBezTo>
                    <a:pt x="1097608" y="851900"/>
                    <a:pt x="851900" y="1097608"/>
                    <a:pt x="548804" y="1097608"/>
                  </a:cubicBezTo>
                  <a:cubicBezTo>
                    <a:pt x="245708" y="1097608"/>
                    <a:pt x="0" y="851900"/>
                    <a:pt x="0" y="548804"/>
                  </a:cubicBezTo>
                  <a:close/>
                </a:path>
              </a:pathLst>
            </a:custGeom>
            <a:solidFill>
              <a:srgbClr val="009900"/>
            </a:solidFill>
            <a:ln>
              <a:solidFill>
                <a:srgbClr val="009900"/>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86141" tIns="186141" rIns="186141" bIns="186141" numCol="1" spcCol="1270" anchor="ctr" anchorCtr="0">
              <a:noAutofit/>
            </a:bodyPr>
            <a:lstStyle/>
            <a:p>
              <a:pPr marL="0" lvl="0" indent="0" algn="ctr" defTabSz="889000">
                <a:lnSpc>
                  <a:spcPct val="90000"/>
                </a:lnSpc>
                <a:spcBef>
                  <a:spcPct val="0"/>
                </a:spcBef>
                <a:spcAft>
                  <a:spcPct val="35000"/>
                </a:spcAft>
                <a:buNone/>
              </a:pPr>
              <a:endParaRPr lang="es-PE" sz="2000" kern="1200"/>
            </a:p>
          </p:txBody>
        </p:sp>
        <p:sp>
          <p:nvSpPr>
            <p:cNvPr id="17" name="Forma libre: forma 16">
              <a:extLst>
                <a:ext uri="{FF2B5EF4-FFF2-40B4-BE49-F238E27FC236}">
                  <a16:creationId xmlns:a16="http://schemas.microsoft.com/office/drawing/2014/main" id="{8D5719F4-A11A-E914-9D8D-2C63A3EB1C38}"/>
                </a:ext>
              </a:extLst>
            </p:cNvPr>
            <p:cNvSpPr/>
            <p:nvPr/>
          </p:nvSpPr>
          <p:spPr>
            <a:xfrm rot="16200000">
              <a:off x="5749542" y="2848678"/>
              <a:ext cx="330057" cy="373186"/>
            </a:xfrm>
            <a:custGeom>
              <a:avLst/>
              <a:gdLst>
                <a:gd name="connsiteX0" fmla="*/ 0 w 233240"/>
                <a:gd name="connsiteY0" fmla="*/ 74637 h 373186"/>
                <a:gd name="connsiteX1" fmla="*/ 116620 w 233240"/>
                <a:gd name="connsiteY1" fmla="*/ 74637 h 373186"/>
                <a:gd name="connsiteX2" fmla="*/ 116620 w 233240"/>
                <a:gd name="connsiteY2" fmla="*/ 0 h 373186"/>
                <a:gd name="connsiteX3" fmla="*/ 233240 w 233240"/>
                <a:gd name="connsiteY3" fmla="*/ 186593 h 373186"/>
                <a:gd name="connsiteX4" fmla="*/ 116620 w 233240"/>
                <a:gd name="connsiteY4" fmla="*/ 373186 h 373186"/>
                <a:gd name="connsiteX5" fmla="*/ 116620 w 233240"/>
                <a:gd name="connsiteY5" fmla="*/ 298549 h 373186"/>
                <a:gd name="connsiteX6" fmla="*/ 0 w 233240"/>
                <a:gd name="connsiteY6" fmla="*/ 298549 h 373186"/>
                <a:gd name="connsiteX7" fmla="*/ 0 w 233240"/>
                <a:gd name="connsiteY7" fmla="*/ 74637 h 3731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3240" h="373186">
                  <a:moveTo>
                    <a:pt x="0" y="74637"/>
                  </a:moveTo>
                  <a:lnTo>
                    <a:pt x="116620" y="74637"/>
                  </a:lnTo>
                  <a:lnTo>
                    <a:pt x="116620" y="0"/>
                  </a:lnTo>
                  <a:lnTo>
                    <a:pt x="233240" y="186593"/>
                  </a:lnTo>
                  <a:lnTo>
                    <a:pt x="116620" y="373186"/>
                  </a:lnTo>
                  <a:lnTo>
                    <a:pt x="116620" y="298549"/>
                  </a:lnTo>
                  <a:lnTo>
                    <a:pt x="0" y="298549"/>
                  </a:lnTo>
                  <a:lnTo>
                    <a:pt x="0" y="74637"/>
                  </a:lnTo>
                  <a:close/>
                </a:path>
              </a:pathLst>
            </a:custGeom>
            <a:solidFill>
              <a:srgbClr val="009900"/>
            </a:solidFill>
            <a:ln>
              <a:solidFill>
                <a:srgbClr val="009900"/>
              </a:solidFill>
            </a:ln>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1" tIns="74637" rIns="69972" bIns="74637" numCol="1" spcCol="1270" anchor="ctr" anchorCtr="0">
              <a:noAutofit/>
            </a:bodyPr>
            <a:lstStyle/>
            <a:p>
              <a:pPr marL="0" lvl="0" indent="0" algn="ctr" defTabSz="666750">
                <a:lnSpc>
                  <a:spcPct val="90000"/>
                </a:lnSpc>
                <a:spcBef>
                  <a:spcPct val="0"/>
                </a:spcBef>
                <a:spcAft>
                  <a:spcPct val="35000"/>
                </a:spcAft>
                <a:buNone/>
              </a:pPr>
              <a:endParaRPr lang="es-PE" sz="1500" kern="1200"/>
            </a:p>
          </p:txBody>
        </p:sp>
        <p:sp>
          <p:nvSpPr>
            <p:cNvPr id="18" name="Forma libre: forma 17">
              <a:extLst>
                <a:ext uri="{FF2B5EF4-FFF2-40B4-BE49-F238E27FC236}">
                  <a16:creationId xmlns:a16="http://schemas.microsoft.com/office/drawing/2014/main" id="{F88AA5D1-1E2B-56A0-D4C1-41F8454366B6}"/>
                </a:ext>
              </a:extLst>
            </p:cNvPr>
            <p:cNvSpPr/>
            <p:nvPr/>
          </p:nvSpPr>
          <p:spPr>
            <a:xfrm>
              <a:off x="5365767" y="1616789"/>
              <a:ext cx="1097607" cy="1097607"/>
            </a:xfrm>
            <a:custGeom>
              <a:avLst/>
              <a:gdLst>
                <a:gd name="connsiteX0" fmla="*/ 0 w 1097607"/>
                <a:gd name="connsiteY0" fmla="*/ 548804 h 1097607"/>
                <a:gd name="connsiteX1" fmla="*/ 548804 w 1097607"/>
                <a:gd name="connsiteY1" fmla="*/ 0 h 1097607"/>
                <a:gd name="connsiteX2" fmla="*/ 1097608 w 1097607"/>
                <a:gd name="connsiteY2" fmla="*/ 548804 h 1097607"/>
                <a:gd name="connsiteX3" fmla="*/ 548804 w 1097607"/>
                <a:gd name="connsiteY3" fmla="*/ 1097608 h 1097607"/>
                <a:gd name="connsiteX4" fmla="*/ 0 w 1097607"/>
                <a:gd name="connsiteY4" fmla="*/ 548804 h 10976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97607" h="1097607">
                  <a:moveTo>
                    <a:pt x="0" y="548804"/>
                  </a:moveTo>
                  <a:cubicBezTo>
                    <a:pt x="0" y="245708"/>
                    <a:pt x="245708" y="0"/>
                    <a:pt x="548804" y="0"/>
                  </a:cubicBezTo>
                  <a:cubicBezTo>
                    <a:pt x="851900" y="0"/>
                    <a:pt x="1097608" y="245708"/>
                    <a:pt x="1097608" y="548804"/>
                  </a:cubicBezTo>
                  <a:cubicBezTo>
                    <a:pt x="1097608" y="851900"/>
                    <a:pt x="851900" y="1097608"/>
                    <a:pt x="548804" y="1097608"/>
                  </a:cubicBezTo>
                  <a:cubicBezTo>
                    <a:pt x="245708" y="1097608"/>
                    <a:pt x="0" y="851900"/>
                    <a:pt x="0" y="548804"/>
                  </a:cubicBezTo>
                  <a:close/>
                </a:path>
              </a:pathLst>
            </a:custGeom>
            <a:solidFill>
              <a:srgbClr val="009900"/>
            </a:solidFill>
            <a:ln>
              <a:solidFill>
                <a:srgbClr val="009900"/>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86141" tIns="186141" rIns="186141" bIns="186141" numCol="1" spcCol="1270" anchor="ctr" anchorCtr="0">
              <a:noAutofit/>
            </a:bodyPr>
            <a:lstStyle/>
            <a:p>
              <a:pPr marL="0" lvl="0" indent="0" algn="ctr" defTabSz="889000">
                <a:lnSpc>
                  <a:spcPct val="90000"/>
                </a:lnSpc>
                <a:spcBef>
                  <a:spcPct val="0"/>
                </a:spcBef>
                <a:spcAft>
                  <a:spcPct val="35000"/>
                </a:spcAft>
                <a:buNone/>
              </a:pPr>
              <a:endParaRPr lang="es-PE" sz="2000" kern="1200" dirty="0"/>
            </a:p>
          </p:txBody>
        </p:sp>
        <p:sp>
          <p:nvSpPr>
            <p:cNvPr id="19" name="Forma libre: forma 18">
              <a:extLst>
                <a:ext uri="{FF2B5EF4-FFF2-40B4-BE49-F238E27FC236}">
                  <a16:creationId xmlns:a16="http://schemas.microsoft.com/office/drawing/2014/main" id="{7A0F99FE-19B1-3618-ABEB-DBA6C41937BB}"/>
                </a:ext>
              </a:extLst>
            </p:cNvPr>
            <p:cNvSpPr/>
            <p:nvPr/>
          </p:nvSpPr>
          <p:spPr>
            <a:xfrm>
              <a:off x="6793434" y="3949373"/>
              <a:ext cx="319211" cy="373186"/>
            </a:xfrm>
            <a:custGeom>
              <a:avLst/>
              <a:gdLst>
                <a:gd name="connsiteX0" fmla="*/ 0 w 233240"/>
                <a:gd name="connsiteY0" fmla="*/ 74637 h 373186"/>
                <a:gd name="connsiteX1" fmla="*/ 116620 w 233240"/>
                <a:gd name="connsiteY1" fmla="*/ 74637 h 373186"/>
                <a:gd name="connsiteX2" fmla="*/ 116620 w 233240"/>
                <a:gd name="connsiteY2" fmla="*/ 0 h 373186"/>
                <a:gd name="connsiteX3" fmla="*/ 233240 w 233240"/>
                <a:gd name="connsiteY3" fmla="*/ 186593 h 373186"/>
                <a:gd name="connsiteX4" fmla="*/ 116620 w 233240"/>
                <a:gd name="connsiteY4" fmla="*/ 373186 h 373186"/>
                <a:gd name="connsiteX5" fmla="*/ 116620 w 233240"/>
                <a:gd name="connsiteY5" fmla="*/ 298549 h 373186"/>
                <a:gd name="connsiteX6" fmla="*/ 0 w 233240"/>
                <a:gd name="connsiteY6" fmla="*/ 298549 h 373186"/>
                <a:gd name="connsiteX7" fmla="*/ 0 w 233240"/>
                <a:gd name="connsiteY7" fmla="*/ 74637 h 3731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3240" h="373186">
                  <a:moveTo>
                    <a:pt x="0" y="74637"/>
                  </a:moveTo>
                  <a:lnTo>
                    <a:pt x="116620" y="74637"/>
                  </a:lnTo>
                  <a:lnTo>
                    <a:pt x="116620" y="0"/>
                  </a:lnTo>
                  <a:lnTo>
                    <a:pt x="233240" y="186593"/>
                  </a:lnTo>
                  <a:lnTo>
                    <a:pt x="116620" y="373186"/>
                  </a:lnTo>
                  <a:lnTo>
                    <a:pt x="116620" y="298549"/>
                  </a:lnTo>
                  <a:lnTo>
                    <a:pt x="0" y="298549"/>
                  </a:lnTo>
                  <a:lnTo>
                    <a:pt x="0" y="74637"/>
                  </a:lnTo>
                  <a:close/>
                </a:path>
              </a:pathLst>
            </a:custGeom>
            <a:solidFill>
              <a:srgbClr val="009900"/>
            </a:solidFill>
            <a:ln>
              <a:solidFill>
                <a:srgbClr val="009900"/>
              </a:solidFill>
            </a:ln>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0" tIns="74637" rIns="69972" bIns="74637" numCol="1" spcCol="1270" anchor="ctr" anchorCtr="0">
              <a:noAutofit/>
            </a:bodyPr>
            <a:lstStyle/>
            <a:p>
              <a:pPr marL="0" lvl="0" indent="0" algn="ctr" defTabSz="666750">
                <a:lnSpc>
                  <a:spcPct val="90000"/>
                </a:lnSpc>
                <a:spcBef>
                  <a:spcPct val="0"/>
                </a:spcBef>
                <a:spcAft>
                  <a:spcPct val="35000"/>
                </a:spcAft>
                <a:buNone/>
              </a:pPr>
              <a:endParaRPr lang="es-PE" sz="1500" kern="1200"/>
            </a:p>
          </p:txBody>
        </p:sp>
        <p:sp>
          <p:nvSpPr>
            <p:cNvPr id="20" name="Forma libre: forma 19">
              <a:extLst>
                <a:ext uri="{FF2B5EF4-FFF2-40B4-BE49-F238E27FC236}">
                  <a16:creationId xmlns:a16="http://schemas.microsoft.com/office/drawing/2014/main" id="{831F0C50-51E7-CA1D-4790-207E39B604B4}"/>
                </a:ext>
              </a:extLst>
            </p:cNvPr>
            <p:cNvSpPr/>
            <p:nvPr/>
          </p:nvSpPr>
          <p:spPr>
            <a:xfrm>
              <a:off x="7339930" y="3672214"/>
              <a:ext cx="1097607" cy="1097607"/>
            </a:xfrm>
            <a:custGeom>
              <a:avLst/>
              <a:gdLst>
                <a:gd name="connsiteX0" fmla="*/ 0 w 1097607"/>
                <a:gd name="connsiteY0" fmla="*/ 548804 h 1097607"/>
                <a:gd name="connsiteX1" fmla="*/ 548804 w 1097607"/>
                <a:gd name="connsiteY1" fmla="*/ 0 h 1097607"/>
                <a:gd name="connsiteX2" fmla="*/ 1097608 w 1097607"/>
                <a:gd name="connsiteY2" fmla="*/ 548804 h 1097607"/>
                <a:gd name="connsiteX3" fmla="*/ 548804 w 1097607"/>
                <a:gd name="connsiteY3" fmla="*/ 1097608 h 1097607"/>
                <a:gd name="connsiteX4" fmla="*/ 0 w 1097607"/>
                <a:gd name="connsiteY4" fmla="*/ 548804 h 10976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97607" h="1097607">
                  <a:moveTo>
                    <a:pt x="0" y="548804"/>
                  </a:moveTo>
                  <a:cubicBezTo>
                    <a:pt x="0" y="245708"/>
                    <a:pt x="245708" y="0"/>
                    <a:pt x="548804" y="0"/>
                  </a:cubicBezTo>
                  <a:cubicBezTo>
                    <a:pt x="851900" y="0"/>
                    <a:pt x="1097608" y="245708"/>
                    <a:pt x="1097608" y="548804"/>
                  </a:cubicBezTo>
                  <a:cubicBezTo>
                    <a:pt x="1097608" y="851900"/>
                    <a:pt x="851900" y="1097608"/>
                    <a:pt x="548804" y="1097608"/>
                  </a:cubicBezTo>
                  <a:cubicBezTo>
                    <a:pt x="245708" y="1097608"/>
                    <a:pt x="0" y="851900"/>
                    <a:pt x="0" y="548804"/>
                  </a:cubicBezTo>
                  <a:close/>
                </a:path>
              </a:pathLst>
            </a:custGeom>
            <a:solidFill>
              <a:srgbClr val="009900"/>
            </a:solidFill>
            <a:ln>
              <a:solidFill>
                <a:srgbClr val="009900"/>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86141" tIns="186141" rIns="186141" bIns="186141" numCol="1" spcCol="1270" anchor="ctr" anchorCtr="0">
              <a:noAutofit/>
            </a:bodyPr>
            <a:lstStyle/>
            <a:p>
              <a:pPr marL="0" lvl="0" indent="0" algn="ctr" defTabSz="889000">
                <a:lnSpc>
                  <a:spcPct val="90000"/>
                </a:lnSpc>
                <a:spcBef>
                  <a:spcPct val="0"/>
                </a:spcBef>
                <a:spcAft>
                  <a:spcPct val="35000"/>
                </a:spcAft>
                <a:buNone/>
              </a:pPr>
              <a:endParaRPr lang="es-PE" sz="2000" kern="1200"/>
            </a:p>
          </p:txBody>
        </p:sp>
        <p:sp>
          <p:nvSpPr>
            <p:cNvPr id="23" name="Forma libre: forma 22">
              <a:extLst>
                <a:ext uri="{FF2B5EF4-FFF2-40B4-BE49-F238E27FC236}">
                  <a16:creationId xmlns:a16="http://schemas.microsoft.com/office/drawing/2014/main" id="{5A385B40-DE18-939D-EE82-C0EA0F5F5AD8}"/>
                </a:ext>
              </a:extLst>
            </p:cNvPr>
            <p:cNvSpPr/>
            <p:nvPr/>
          </p:nvSpPr>
          <p:spPr>
            <a:xfrm>
              <a:off x="4711608" y="3949373"/>
              <a:ext cx="330057" cy="373187"/>
            </a:xfrm>
            <a:custGeom>
              <a:avLst/>
              <a:gdLst>
                <a:gd name="connsiteX0" fmla="*/ 0 w 233240"/>
                <a:gd name="connsiteY0" fmla="*/ 74637 h 373186"/>
                <a:gd name="connsiteX1" fmla="*/ 116620 w 233240"/>
                <a:gd name="connsiteY1" fmla="*/ 74637 h 373186"/>
                <a:gd name="connsiteX2" fmla="*/ 116620 w 233240"/>
                <a:gd name="connsiteY2" fmla="*/ 0 h 373186"/>
                <a:gd name="connsiteX3" fmla="*/ 233240 w 233240"/>
                <a:gd name="connsiteY3" fmla="*/ 186593 h 373186"/>
                <a:gd name="connsiteX4" fmla="*/ 116620 w 233240"/>
                <a:gd name="connsiteY4" fmla="*/ 373186 h 373186"/>
                <a:gd name="connsiteX5" fmla="*/ 116620 w 233240"/>
                <a:gd name="connsiteY5" fmla="*/ 298549 h 373186"/>
                <a:gd name="connsiteX6" fmla="*/ 0 w 233240"/>
                <a:gd name="connsiteY6" fmla="*/ 298549 h 373186"/>
                <a:gd name="connsiteX7" fmla="*/ 0 w 233240"/>
                <a:gd name="connsiteY7" fmla="*/ 74637 h 3731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3240" h="373186">
                  <a:moveTo>
                    <a:pt x="233239" y="298549"/>
                  </a:moveTo>
                  <a:lnTo>
                    <a:pt x="116620" y="298549"/>
                  </a:lnTo>
                  <a:lnTo>
                    <a:pt x="116620" y="373186"/>
                  </a:lnTo>
                  <a:lnTo>
                    <a:pt x="1" y="186593"/>
                  </a:lnTo>
                  <a:lnTo>
                    <a:pt x="116620" y="0"/>
                  </a:lnTo>
                  <a:lnTo>
                    <a:pt x="116620" y="74637"/>
                  </a:lnTo>
                  <a:lnTo>
                    <a:pt x="233239" y="74637"/>
                  </a:lnTo>
                  <a:lnTo>
                    <a:pt x="233239" y="298549"/>
                  </a:lnTo>
                  <a:close/>
                </a:path>
              </a:pathLst>
            </a:custGeom>
            <a:solidFill>
              <a:srgbClr val="009900"/>
            </a:solidFill>
            <a:ln>
              <a:solidFill>
                <a:srgbClr val="009900"/>
              </a:solidFill>
            </a:ln>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69972" tIns="74638" rIns="1" bIns="74637" numCol="1" spcCol="1270" anchor="ctr" anchorCtr="0">
              <a:noAutofit/>
            </a:bodyPr>
            <a:lstStyle/>
            <a:p>
              <a:pPr marL="0" lvl="0" indent="0" algn="ctr" defTabSz="666750">
                <a:lnSpc>
                  <a:spcPct val="90000"/>
                </a:lnSpc>
                <a:spcBef>
                  <a:spcPct val="0"/>
                </a:spcBef>
                <a:spcAft>
                  <a:spcPct val="35000"/>
                </a:spcAft>
                <a:buNone/>
              </a:pPr>
              <a:endParaRPr lang="es-PE" sz="1500" kern="1200"/>
            </a:p>
          </p:txBody>
        </p:sp>
        <p:sp>
          <p:nvSpPr>
            <p:cNvPr id="24" name="Forma libre: forma 23">
              <a:extLst>
                <a:ext uri="{FF2B5EF4-FFF2-40B4-BE49-F238E27FC236}">
                  <a16:creationId xmlns:a16="http://schemas.microsoft.com/office/drawing/2014/main" id="{38172196-0BF5-5026-B620-99A3EF1A4671}"/>
                </a:ext>
              </a:extLst>
            </p:cNvPr>
            <p:cNvSpPr/>
            <p:nvPr/>
          </p:nvSpPr>
          <p:spPr>
            <a:xfrm>
              <a:off x="3395255" y="3587162"/>
              <a:ext cx="1097607" cy="1097607"/>
            </a:xfrm>
            <a:custGeom>
              <a:avLst/>
              <a:gdLst>
                <a:gd name="connsiteX0" fmla="*/ 0 w 1097607"/>
                <a:gd name="connsiteY0" fmla="*/ 548804 h 1097607"/>
                <a:gd name="connsiteX1" fmla="*/ 548804 w 1097607"/>
                <a:gd name="connsiteY1" fmla="*/ 0 h 1097607"/>
                <a:gd name="connsiteX2" fmla="*/ 1097608 w 1097607"/>
                <a:gd name="connsiteY2" fmla="*/ 548804 h 1097607"/>
                <a:gd name="connsiteX3" fmla="*/ 548804 w 1097607"/>
                <a:gd name="connsiteY3" fmla="*/ 1097608 h 1097607"/>
                <a:gd name="connsiteX4" fmla="*/ 0 w 1097607"/>
                <a:gd name="connsiteY4" fmla="*/ 548804 h 10976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97607" h="1097607">
                  <a:moveTo>
                    <a:pt x="0" y="548804"/>
                  </a:moveTo>
                  <a:cubicBezTo>
                    <a:pt x="0" y="245708"/>
                    <a:pt x="245708" y="0"/>
                    <a:pt x="548804" y="0"/>
                  </a:cubicBezTo>
                  <a:cubicBezTo>
                    <a:pt x="851900" y="0"/>
                    <a:pt x="1097608" y="245708"/>
                    <a:pt x="1097608" y="548804"/>
                  </a:cubicBezTo>
                  <a:cubicBezTo>
                    <a:pt x="1097608" y="851900"/>
                    <a:pt x="851900" y="1097608"/>
                    <a:pt x="548804" y="1097608"/>
                  </a:cubicBezTo>
                  <a:cubicBezTo>
                    <a:pt x="245708" y="1097608"/>
                    <a:pt x="0" y="851900"/>
                    <a:pt x="0" y="548804"/>
                  </a:cubicBezTo>
                  <a:close/>
                </a:path>
              </a:pathLst>
            </a:custGeom>
            <a:solidFill>
              <a:srgbClr val="009900"/>
            </a:solidFill>
            <a:ln>
              <a:solidFill>
                <a:srgbClr val="009900"/>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86141" tIns="186141" rIns="186141" bIns="186141" numCol="1" spcCol="1270" anchor="ctr" anchorCtr="0">
              <a:noAutofit/>
            </a:bodyPr>
            <a:lstStyle/>
            <a:p>
              <a:pPr marL="0" lvl="0" indent="0" algn="ctr" defTabSz="889000">
                <a:lnSpc>
                  <a:spcPct val="90000"/>
                </a:lnSpc>
                <a:spcBef>
                  <a:spcPct val="0"/>
                </a:spcBef>
                <a:spcAft>
                  <a:spcPct val="35000"/>
                </a:spcAft>
                <a:buNone/>
              </a:pPr>
              <a:endParaRPr lang="es-PE" sz="2000" kern="1200"/>
            </a:p>
          </p:txBody>
        </p:sp>
      </p:grpSp>
      <p:sp>
        <p:nvSpPr>
          <p:cNvPr id="25" name="CuadroTexto 24">
            <a:extLst>
              <a:ext uri="{FF2B5EF4-FFF2-40B4-BE49-F238E27FC236}">
                <a16:creationId xmlns:a16="http://schemas.microsoft.com/office/drawing/2014/main" id="{2ADE3F0C-CDEE-FE73-93E6-6398B8F5BA1F}"/>
              </a:ext>
            </a:extLst>
          </p:cNvPr>
          <p:cNvSpPr txBox="1"/>
          <p:nvPr/>
        </p:nvSpPr>
        <p:spPr>
          <a:xfrm>
            <a:off x="5326335" y="4960378"/>
            <a:ext cx="1284853" cy="923330"/>
          </a:xfrm>
          <a:prstGeom prst="rect">
            <a:avLst/>
          </a:prstGeom>
          <a:noFill/>
        </p:spPr>
        <p:txBody>
          <a:bodyPr wrap="square" rtlCol="0">
            <a:spAutoFit/>
          </a:bodyPr>
          <a:lstStyle/>
          <a:p>
            <a:r>
              <a:rPr lang="es-MX" sz="5400" dirty="0">
                <a:solidFill>
                  <a:schemeClr val="bg1"/>
                </a:solidFill>
                <a:latin typeface="Acumin Variable Concept Black" panose="020B0304020202020204" pitchFamily="34" charset="0"/>
              </a:rPr>
              <a:t>2.3</a:t>
            </a:r>
            <a:endParaRPr lang="es-PE" sz="6000" dirty="0">
              <a:solidFill>
                <a:schemeClr val="bg1"/>
              </a:solidFill>
              <a:latin typeface="Acumin Variable Concept Black" panose="020B0304020202020204" pitchFamily="34" charset="0"/>
            </a:endParaRPr>
          </a:p>
        </p:txBody>
      </p:sp>
      <p:sp>
        <p:nvSpPr>
          <p:cNvPr id="26" name="CuadroTexto 25">
            <a:extLst>
              <a:ext uri="{FF2B5EF4-FFF2-40B4-BE49-F238E27FC236}">
                <a16:creationId xmlns:a16="http://schemas.microsoft.com/office/drawing/2014/main" id="{1F82555B-7DFA-06BE-20B5-59FAD15D2BA6}"/>
              </a:ext>
            </a:extLst>
          </p:cNvPr>
          <p:cNvSpPr txBox="1"/>
          <p:nvPr/>
        </p:nvSpPr>
        <p:spPr>
          <a:xfrm>
            <a:off x="3528360" y="5040707"/>
            <a:ext cx="907380" cy="707886"/>
          </a:xfrm>
          <a:prstGeom prst="rect">
            <a:avLst/>
          </a:prstGeom>
          <a:noFill/>
        </p:spPr>
        <p:txBody>
          <a:bodyPr wrap="square" rtlCol="0">
            <a:spAutoFit/>
          </a:bodyPr>
          <a:lstStyle/>
          <a:p>
            <a:r>
              <a:rPr lang="es-MX" sz="4000" dirty="0">
                <a:solidFill>
                  <a:schemeClr val="bg1"/>
                </a:solidFill>
                <a:latin typeface="Acumin Variable Concept Black" panose="020B0304020202020204" pitchFamily="34" charset="0"/>
              </a:rPr>
              <a:t>04</a:t>
            </a:r>
            <a:endParaRPr lang="es-PE" dirty="0">
              <a:solidFill>
                <a:schemeClr val="bg1"/>
              </a:solidFill>
              <a:latin typeface="Acumin Variable Concept Black" panose="020B0304020202020204" pitchFamily="34" charset="0"/>
            </a:endParaRPr>
          </a:p>
        </p:txBody>
      </p:sp>
      <p:sp>
        <p:nvSpPr>
          <p:cNvPr id="27" name="CuadroTexto 26">
            <a:extLst>
              <a:ext uri="{FF2B5EF4-FFF2-40B4-BE49-F238E27FC236}">
                <a16:creationId xmlns:a16="http://schemas.microsoft.com/office/drawing/2014/main" id="{2DA1F93E-B533-3EAD-AA68-3799E5D7D189}"/>
              </a:ext>
            </a:extLst>
          </p:cNvPr>
          <p:cNvSpPr txBox="1"/>
          <p:nvPr/>
        </p:nvSpPr>
        <p:spPr>
          <a:xfrm>
            <a:off x="5445433" y="3148248"/>
            <a:ext cx="876757" cy="707886"/>
          </a:xfrm>
          <a:prstGeom prst="rect">
            <a:avLst/>
          </a:prstGeom>
          <a:noFill/>
        </p:spPr>
        <p:txBody>
          <a:bodyPr wrap="square" rtlCol="0">
            <a:spAutoFit/>
          </a:bodyPr>
          <a:lstStyle/>
          <a:p>
            <a:r>
              <a:rPr lang="es-MX" sz="4000" dirty="0">
                <a:solidFill>
                  <a:schemeClr val="bg1"/>
                </a:solidFill>
                <a:latin typeface="Acumin Variable Concept Black" panose="020B0304020202020204" pitchFamily="34" charset="0"/>
              </a:rPr>
              <a:t>05</a:t>
            </a:r>
            <a:endParaRPr lang="es-PE" sz="1600" dirty="0">
              <a:solidFill>
                <a:schemeClr val="bg1"/>
              </a:solidFill>
              <a:latin typeface="Acumin Variable Concept Black" panose="020B0304020202020204" pitchFamily="34" charset="0"/>
            </a:endParaRPr>
          </a:p>
        </p:txBody>
      </p:sp>
      <p:sp>
        <p:nvSpPr>
          <p:cNvPr id="28" name="CuadroTexto 27">
            <a:extLst>
              <a:ext uri="{FF2B5EF4-FFF2-40B4-BE49-F238E27FC236}">
                <a16:creationId xmlns:a16="http://schemas.microsoft.com/office/drawing/2014/main" id="{7025D42A-C140-2517-6363-E47C033AC4C1}"/>
              </a:ext>
            </a:extLst>
          </p:cNvPr>
          <p:cNvSpPr txBox="1"/>
          <p:nvPr/>
        </p:nvSpPr>
        <p:spPr>
          <a:xfrm>
            <a:off x="7397418" y="5120263"/>
            <a:ext cx="945322" cy="707886"/>
          </a:xfrm>
          <a:prstGeom prst="rect">
            <a:avLst/>
          </a:prstGeom>
          <a:noFill/>
        </p:spPr>
        <p:txBody>
          <a:bodyPr wrap="square" rtlCol="0">
            <a:spAutoFit/>
          </a:bodyPr>
          <a:lstStyle/>
          <a:p>
            <a:r>
              <a:rPr lang="es-MX" sz="4000" dirty="0">
                <a:solidFill>
                  <a:schemeClr val="bg1"/>
                </a:solidFill>
                <a:latin typeface="Acumin Variable Concept Black" panose="020B0304020202020204" pitchFamily="34" charset="0"/>
              </a:rPr>
              <a:t>06</a:t>
            </a:r>
            <a:endParaRPr lang="es-PE" dirty="0">
              <a:solidFill>
                <a:schemeClr val="bg1"/>
              </a:solidFill>
              <a:latin typeface="Acumin Variable Concept Black" panose="020B0304020202020204" pitchFamily="34" charset="0"/>
            </a:endParaRPr>
          </a:p>
        </p:txBody>
      </p:sp>
      <p:sp>
        <p:nvSpPr>
          <p:cNvPr id="31" name="CuadroTexto 30">
            <a:extLst>
              <a:ext uri="{FF2B5EF4-FFF2-40B4-BE49-F238E27FC236}">
                <a16:creationId xmlns:a16="http://schemas.microsoft.com/office/drawing/2014/main" id="{75B88A5D-BDAC-02C6-135D-2C3730D1CEDA}"/>
              </a:ext>
            </a:extLst>
          </p:cNvPr>
          <p:cNvSpPr txBox="1"/>
          <p:nvPr/>
        </p:nvSpPr>
        <p:spPr>
          <a:xfrm>
            <a:off x="840568" y="4190176"/>
            <a:ext cx="2253362" cy="707886"/>
          </a:xfrm>
          <a:prstGeom prst="rect">
            <a:avLst/>
          </a:prstGeom>
          <a:noFill/>
        </p:spPr>
        <p:txBody>
          <a:bodyPr wrap="square" rtlCol="0">
            <a:spAutoFit/>
          </a:bodyPr>
          <a:lstStyle/>
          <a:p>
            <a:pPr algn="ctr"/>
            <a:r>
              <a:rPr lang="es-PE" sz="2000">
                <a:solidFill>
                  <a:srgbClr val="009900"/>
                </a:solidFill>
                <a:latin typeface="Acumin Variable Concept Black" panose="020B0304020202020204" pitchFamily="34" charset="0"/>
              </a:rPr>
              <a:t>Autodisciplina y Autogestión: </a:t>
            </a:r>
            <a:endParaRPr lang="es-PE" sz="2000" dirty="0">
              <a:solidFill>
                <a:srgbClr val="009900"/>
              </a:solidFill>
              <a:latin typeface="Acumin Variable Concept Black" panose="020B0304020202020204" pitchFamily="34" charset="0"/>
            </a:endParaRPr>
          </a:p>
        </p:txBody>
      </p:sp>
      <p:sp>
        <p:nvSpPr>
          <p:cNvPr id="32" name="CuadroTexto 31">
            <a:extLst>
              <a:ext uri="{FF2B5EF4-FFF2-40B4-BE49-F238E27FC236}">
                <a16:creationId xmlns:a16="http://schemas.microsoft.com/office/drawing/2014/main" id="{BB5A5ED1-A1FA-2EBA-60E7-F4CB956F49E6}"/>
              </a:ext>
            </a:extLst>
          </p:cNvPr>
          <p:cNvSpPr txBox="1"/>
          <p:nvPr/>
        </p:nvSpPr>
        <p:spPr>
          <a:xfrm>
            <a:off x="4757131" y="1107072"/>
            <a:ext cx="2253362" cy="400110"/>
          </a:xfrm>
          <a:prstGeom prst="rect">
            <a:avLst/>
          </a:prstGeom>
          <a:noFill/>
        </p:spPr>
        <p:txBody>
          <a:bodyPr wrap="square" rtlCol="0">
            <a:spAutoFit/>
          </a:bodyPr>
          <a:lstStyle/>
          <a:p>
            <a:pPr algn="ctr"/>
            <a:r>
              <a:rPr lang="es-PE" sz="2000" dirty="0">
                <a:solidFill>
                  <a:srgbClr val="009900"/>
                </a:solidFill>
                <a:latin typeface="Acumin Variable Concept Black" panose="020B0304020202020204" pitchFamily="34" charset="0"/>
              </a:rPr>
              <a:t>Acción</a:t>
            </a:r>
          </a:p>
        </p:txBody>
      </p:sp>
      <p:sp>
        <p:nvSpPr>
          <p:cNvPr id="33" name="CuadroTexto 32">
            <a:extLst>
              <a:ext uri="{FF2B5EF4-FFF2-40B4-BE49-F238E27FC236}">
                <a16:creationId xmlns:a16="http://schemas.microsoft.com/office/drawing/2014/main" id="{D03698F5-D7EE-F004-D673-C2337EF723AF}"/>
              </a:ext>
            </a:extLst>
          </p:cNvPr>
          <p:cNvSpPr txBox="1"/>
          <p:nvPr/>
        </p:nvSpPr>
        <p:spPr>
          <a:xfrm>
            <a:off x="9009694" y="4497952"/>
            <a:ext cx="2253362" cy="400110"/>
          </a:xfrm>
          <a:prstGeom prst="rect">
            <a:avLst/>
          </a:prstGeom>
          <a:noFill/>
        </p:spPr>
        <p:txBody>
          <a:bodyPr wrap="square" rtlCol="0">
            <a:spAutoFit/>
          </a:bodyPr>
          <a:lstStyle/>
          <a:p>
            <a:pPr algn="ctr"/>
            <a:r>
              <a:rPr lang="es-PE" sz="2000" dirty="0">
                <a:solidFill>
                  <a:srgbClr val="009900"/>
                </a:solidFill>
                <a:latin typeface="Acumin Variable Concept Black" panose="020B0304020202020204" pitchFamily="34" charset="0"/>
              </a:rPr>
              <a:t>Beneficio</a:t>
            </a:r>
          </a:p>
        </p:txBody>
      </p:sp>
      <p:sp>
        <p:nvSpPr>
          <p:cNvPr id="35" name="CuadroTexto 34">
            <a:extLst>
              <a:ext uri="{FF2B5EF4-FFF2-40B4-BE49-F238E27FC236}">
                <a16:creationId xmlns:a16="http://schemas.microsoft.com/office/drawing/2014/main" id="{0335462B-F19A-427D-D887-38E0E8ED0BFE}"/>
              </a:ext>
            </a:extLst>
          </p:cNvPr>
          <p:cNvSpPr txBox="1"/>
          <p:nvPr/>
        </p:nvSpPr>
        <p:spPr>
          <a:xfrm>
            <a:off x="483311" y="4898062"/>
            <a:ext cx="2844080" cy="1138773"/>
          </a:xfrm>
          <a:prstGeom prst="rect">
            <a:avLst/>
          </a:prstGeom>
          <a:noFill/>
        </p:spPr>
        <p:txBody>
          <a:bodyPr wrap="square">
            <a:spAutoFit/>
          </a:bodyPr>
          <a:lstStyle/>
          <a:p>
            <a:pPr algn="ctr"/>
            <a:r>
              <a:rPr lang="es-MX" sz="1700" b="1" dirty="0">
                <a:solidFill>
                  <a:srgbClr val="212529"/>
                </a:solidFill>
              </a:rPr>
              <a:t>Establecer rutinas de trabajo garantiza que los proyectos se completen con eficiencia</a:t>
            </a:r>
            <a:r>
              <a:rPr lang="es-MX" sz="1700" b="1" dirty="0"/>
              <a:t>.</a:t>
            </a:r>
            <a:endParaRPr lang="es-PE" sz="1700" b="1" dirty="0"/>
          </a:p>
        </p:txBody>
      </p:sp>
      <p:sp>
        <p:nvSpPr>
          <p:cNvPr id="36" name="CuadroTexto 35">
            <a:extLst>
              <a:ext uri="{FF2B5EF4-FFF2-40B4-BE49-F238E27FC236}">
                <a16:creationId xmlns:a16="http://schemas.microsoft.com/office/drawing/2014/main" id="{33D3FF0D-F6E7-F786-C3CE-0479E23E81FD}"/>
              </a:ext>
            </a:extLst>
          </p:cNvPr>
          <p:cNvSpPr txBox="1"/>
          <p:nvPr/>
        </p:nvSpPr>
        <p:spPr>
          <a:xfrm>
            <a:off x="4383492" y="1523436"/>
            <a:ext cx="3170538" cy="1138773"/>
          </a:xfrm>
          <a:prstGeom prst="rect">
            <a:avLst/>
          </a:prstGeom>
          <a:noFill/>
        </p:spPr>
        <p:txBody>
          <a:bodyPr wrap="square">
            <a:spAutoFit/>
          </a:bodyPr>
          <a:lstStyle/>
          <a:p>
            <a:pPr algn="ctr"/>
            <a:r>
              <a:rPr lang="es-MX" sz="1700" b="1" dirty="0">
                <a:solidFill>
                  <a:srgbClr val="212529"/>
                </a:solidFill>
              </a:rPr>
              <a:t>Los participantes trabajarán</a:t>
            </a:r>
          </a:p>
          <a:p>
            <a:pPr algn="ctr"/>
            <a:r>
              <a:rPr lang="es-MX" sz="1700" b="1" dirty="0">
                <a:solidFill>
                  <a:srgbClr val="212529"/>
                </a:solidFill>
              </a:rPr>
              <a:t> para fomentar la resiliencia,</a:t>
            </a:r>
          </a:p>
          <a:p>
            <a:pPr algn="ctr"/>
            <a:r>
              <a:rPr lang="es-MX" sz="1700" b="1" dirty="0">
                <a:solidFill>
                  <a:srgbClr val="212529"/>
                </a:solidFill>
              </a:rPr>
              <a:t>la creatividad y la autodisciplina. </a:t>
            </a:r>
            <a:endParaRPr lang="es-PE" sz="1700" b="1" dirty="0">
              <a:solidFill>
                <a:srgbClr val="212529"/>
              </a:solidFill>
            </a:endParaRPr>
          </a:p>
        </p:txBody>
      </p:sp>
      <p:sp>
        <p:nvSpPr>
          <p:cNvPr id="37" name="CuadroTexto 36">
            <a:extLst>
              <a:ext uri="{FF2B5EF4-FFF2-40B4-BE49-F238E27FC236}">
                <a16:creationId xmlns:a16="http://schemas.microsoft.com/office/drawing/2014/main" id="{0D5EC0CC-F6A7-826D-B457-7024C76FE155}"/>
              </a:ext>
            </a:extLst>
          </p:cNvPr>
          <p:cNvSpPr txBox="1"/>
          <p:nvPr/>
        </p:nvSpPr>
        <p:spPr>
          <a:xfrm>
            <a:off x="8564062" y="4885777"/>
            <a:ext cx="3144627" cy="1138773"/>
          </a:xfrm>
          <a:prstGeom prst="rect">
            <a:avLst/>
          </a:prstGeom>
          <a:noFill/>
        </p:spPr>
        <p:txBody>
          <a:bodyPr wrap="square">
            <a:spAutoFit/>
          </a:bodyPr>
          <a:lstStyle/>
          <a:p>
            <a:pPr algn="ctr"/>
            <a:r>
              <a:rPr lang="es-MX" sz="1700" b="1" dirty="0">
                <a:solidFill>
                  <a:srgbClr val="212529"/>
                </a:solidFill>
              </a:rPr>
              <a:t>Al adoptar una mentalidad de crecimiento, y adaptabilidad, podrán enfrentar cualquier desafío que se presente.</a:t>
            </a:r>
            <a:endParaRPr lang="es-PE" sz="1700" b="1" dirty="0">
              <a:solidFill>
                <a:srgbClr val="212529"/>
              </a:solidFill>
            </a:endParaRPr>
          </a:p>
        </p:txBody>
      </p:sp>
      <p:pic>
        <p:nvPicPr>
          <p:cNvPr id="6" name="Imagen 5" descr="Un dibujo de una persona&#10;&#10;Descripción generada automáticamente con confianza baja">
            <a:extLst>
              <a:ext uri="{FF2B5EF4-FFF2-40B4-BE49-F238E27FC236}">
                <a16:creationId xmlns:a16="http://schemas.microsoft.com/office/drawing/2014/main" id="{88CB78D1-D52E-6B73-A013-3435382B6EFA}"/>
              </a:ext>
            </a:extLst>
          </p:cNvPr>
          <p:cNvPicPr>
            <a:picLocks noChangeAspect="1"/>
          </p:cNvPicPr>
          <p:nvPr/>
        </p:nvPicPr>
        <p:blipFill>
          <a:blip r:embed="rId3">
            <a:alphaModFix amt="85000"/>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a:xfrm>
            <a:off x="7850946" y="475338"/>
            <a:ext cx="3989387" cy="2993769"/>
          </a:xfrm>
          <a:prstGeom prst="rect">
            <a:avLst/>
          </a:prstGeom>
        </p:spPr>
      </p:pic>
      <p:pic>
        <p:nvPicPr>
          <p:cNvPr id="7" name="Imagen 6" descr="Imagen que contiene Icono&#10;&#10;Descripción generada automáticamente">
            <a:extLst>
              <a:ext uri="{FF2B5EF4-FFF2-40B4-BE49-F238E27FC236}">
                <a16:creationId xmlns:a16="http://schemas.microsoft.com/office/drawing/2014/main" id="{A8160177-90B9-1E9A-96D6-564E032CFD7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51667" y="444678"/>
            <a:ext cx="2253363" cy="543105"/>
          </a:xfrm>
          <a:prstGeom prst="rect">
            <a:avLst/>
          </a:prstGeom>
        </p:spPr>
      </p:pic>
    </p:spTree>
    <p:extLst>
      <p:ext uri="{BB962C8B-B14F-4D97-AF65-F5344CB8AC3E}">
        <p14:creationId xmlns:p14="http://schemas.microsoft.com/office/powerpoint/2010/main" val="362769218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a:extLst>
              <a:ext uri="{FF2B5EF4-FFF2-40B4-BE49-F238E27FC236}">
                <a16:creationId xmlns:a16="http://schemas.microsoft.com/office/drawing/2014/main" id="{475E1231-8BAB-A36F-7067-BA2B0DF6AA17}"/>
              </a:ext>
            </a:extLst>
          </p:cNvPr>
          <p:cNvPicPr>
            <a:picLocks noChangeAspect="1"/>
          </p:cNvPicPr>
          <p:nvPr/>
        </p:nvPicPr>
        <p:blipFill>
          <a:blip r:embed="rId3"/>
          <a:srcRect b="14474"/>
          <a:stretch/>
        </p:blipFill>
        <p:spPr>
          <a:xfrm>
            <a:off x="1" y="1"/>
            <a:ext cx="12192000" cy="6858000"/>
          </a:xfrm>
          <a:prstGeom prst="rect">
            <a:avLst/>
          </a:prstGeom>
        </p:spPr>
      </p:pic>
      <p:sp>
        <p:nvSpPr>
          <p:cNvPr id="2" name="CuadroTexto 1">
            <a:extLst>
              <a:ext uri="{FF2B5EF4-FFF2-40B4-BE49-F238E27FC236}">
                <a16:creationId xmlns:a16="http://schemas.microsoft.com/office/drawing/2014/main" id="{1B7C670C-5046-F430-0A34-BBB09C25DDB7}"/>
              </a:ext>
            </a:extLst>
          </p:cNvPr>
          <p:cNvSpPr txBox="1"/>
          <p:nvPr/>
        </p:nvSpPr>
        <p:spPr>
          <a:xfrm>
            <a:off x="-1" y="-1"/>
            <a:ext cx="12192000" cy="6858000"/>
          </a:xfrm>
          <a:prstGeom prst="rect">
            <a:avLst/>
          </a:prstGeom>
          <a:solidFill>
            <a:srgbClr val="000000">
              <a:alpha val="85098"/>
            </a:srgbClr>
          </a:solidFill>
        </p:spPr>
        <p:txBody>
          <a:bodyPr wrap="square" rtlCol="0">
            <a:spAutoFit/>
          </a:bodyPr>
          <a:lstStyle/>
          <a:p>
            <a:endParaRPr lang="es-PE" dirty="0"/>
          </a:p>
        </p:txBody>
      </p:sp>
      <p:sp>
        <p:nvSpPr>
          <p:cNvPr id="3" name="CuadroTexto 2">
            <a:extLst>
              <a:ext uri="{FF2B5EF4-FFF2-40B4-BE49-F238E27FC236}">
                <a16:creationId xmlns:a16="http://schemas.microsoft.com/office/drawing/2014/main" id="{4A897980-0B33-96B0-D942-F687E587D971}"/>
              </a:ext>
            </a:extLst>
          </p:cNvPr>
          <p:cNvSpPr txBox="1"/>
          <p:nvPr/>
        </p:nvSpPr>
        <p:spPr>
          <a:xfrm>
            <a:off x="1295399" y="3993922"/>
            <a:ext cx="9601200" cy="1754326"/>
          </a:xfrm>
          <a:prstGeom prst="rect">
            <a:avLst/>
          </a:prstGeom>
          <a:noFill/>
        </p:spPr>
        <p:txBody>
          <a:bodyPr wrap="square" rtlCol="0">
            <a:spAutoFit/>
          </a:bodyPr>
          <a:lstStyle/>
          <a:p>
            <a:pPr algn="ctr"/>
            <a:r>
              <a:rPr lang="es-MX" sz="5400">
                <a:solidFill>
                  <a:schemeClr val="bg1"/>
                </a:solidFill>
                <a:latin typeface="Acumin Variable Concept Black" panose="020B0304020202020204" pitchFamily="34" charset="0"/>
              </a:rPr>
              <a:t>Relación con el Dinero y Patrones Financieros</a:t>
            </a:r>
            <a:endParaRPr lang="es-PE" sz="5400" dirty="0">
              <a:solidFill>
                <a:schemeClr val="bg1"/>
              </a:solidFill>
              <a:latin typeface="Acumin Variable Concept Black" panose="020B0304020202020204" pitchFamily="34" charset="0"/>
            </a:endParaRPr>
          </a:p>
        </p:txBody>
      </p:sp>
      <p:pic>
        <p:nvPicPr>
          <p:cNvPr id="6" name="Imagen 5">
            <a:extLst>
              <a:ext uri="{FF2B5EF4-FFF2-40B4-BE49-F238E27FC236}">
                <a16:creationId xmlns:a16="http://schemas.microsoft.com/office/drawing/2014/main" id="{319DE9CF-8FE0-B363-7C45-DD643ADA482A}"/>
              </a:ext>
            </a:extLst>
          </p:cNvPr>
          <p:cNvPicPr>
            <a:picLocks noChangeAspect="1"/>
          </p:cNvPicPr>
          <p:nvPr/>
        </p:nvPicPr>
        <p:blipFill>
          <a:blip r:embed="rId4"/>
          <a:stretch>
            <a:fillRect/>
          </a:stretch>
        </p:blipFill>
        <p:spPr>
          <a:xfrm>
            <a:off x="3590326" y="1484207"/>
            <a:ext cx="5011346" cy="1944793"/>
          </a:xfrm>
          <a:prstGeom prst="rect">
            <a:avLst/>
          </a:prstGeom>
        </p:spPr>
      </p:pic>
      <p:sp>
        <p:nvSpPr>
          <p:cNvPr id="9" name="CuadroTexto 8">
            <a:extLst>
              <a:ext uri="{FF2B5EF4-FFF2-40B4-BE49-F238E27FC236}">
                <a16:creationId xmlns:a16="http://schemas.microsoft.com/office/drawing/2014/main" id="{DEC4C6C7-200D-F8A7-21E5-F5FFC5434522}"/>
              </a:ext>
            </a:extLst>
          </p:cNvPr>
          <p:cNvSpPr txBox="1"/>
          <p:nvPr/>
        </p:nvSpPr>
        <p:spPr>
          <a:xfrm>
            <a:off x="4155796" y="1794883"/>
            <a:ext cx="4445876" cy="1323439"/>
          </a:xfrm>
          <a:prstGeom prst="rect">
            <a:avLst/>
          </a:prstGeom>
          <a:noFill/>
        </p:spPr>
        <p:txBody>
          <a:bodyPr wrap="square" rtlCol="0">
            <a:spAutoFit/>
          </a:bodyPr>
          <a:lstStyle/>
          <a:p>
            <a:r>
              <a:rPr lang="es-MX" sz="8000" dirty="0">
                <a:solidFill>
                  <a:schemeClr val="bg1"/>
                </a:solidFill>
                <a:latin typeface="Acumin Variable Concept Black" panose="020B0304020202020204" pitchFamily="34" charset="0"/>
              </a:rPr>
              <a:t>TEMA 3</a:t>
            </a:r>
            <a:endParaRPr lang="es-PE" sz="8000" dirty="0">
              <a:solidFill>
                <a:schemeClr val="bg1"/>
              </a:solidFill>
              <a:latin typeface="Acumin Variable Concept Black" panose="020B0304020202020204" pitchFamily="34" charset="0"/>
            </a:endParaRPr>
          </a:p>
        </p:txBody>
      </p:sp>
    </p:spTree>
    <p:extLst>
      <p:ext uri="{BB962C8B-B14F-4D97-AF65-F5344CB8AC3E}">
        <p14:creationId xmlns:p14="http://schemas.microsoft.com/office/powerpoint/2010/main" val="290529326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a:extLst>
              <a:ext uri="{FF2B5EF4-FFF2-40B4-BE49-F238E27FC236}">
                <a16:creationId xmlns:a16="http://schemas.microsoft.com/office/drawing/2014/main" id="{181417B8-3915-E368-301B-24931FBD9890}"/>
              </a:ext>
            </a:extLst>
          </p:cNvPr>
          <p:cNvSpPr/>
          <p:nvPr/>
        </p:nvSpPr>
        <p:spPr>
          <a:xfrm>
            <a:off x="3418115" y="0"/>
            <a:ext cx="8773886" cy="6858000"/>
          </a:xfrm>
          <a:prstGeom prst="rect">
            <a:avLst/>
          </a:prstGeom>
          <a:gradFill flip="none" rotWithShape="1">
            <a:gsLst>
              <a:gs pos="0">
                <a:schemeClr val="bg1"/>
              </a:gs>
              <a:gs pos="100000">
                <a:srgbClr val="009900"/>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E"/>
          </a:p>
        </p:txBody>
      </p:sp>
      <p:pic>
        <p:nvPicPr>
          <p:cNvPr id="3" name="Imagen 2">
            <a:extLst>
              <a:ext uri="{FF2B5EF4-FFF2-40B4-BE49-F238E27FC236}">
                <a16:creationId xmlns:a16="http://schemas.microsoft.com/office/drawing/2014/main" id="{5007E35F-309B-0C7B-CDD2-0E258412F56A}"/>
              </a:ext>
            </a:extLst>
          </p:cNvPr>
          <p:cNvPicPr>
            <a:picLocks noChangeAspect="1"/>
          </p:cNvPicPr>
          <p:nvPr/>
        </p:nvPicPr>
        <p:blipFill>
          <a:blip r:embed="rId2"/>
          <a:stretch>
            <a:fillRect/>
          </a:stretch>
        </p:blipFill>
        <p:spPr>
          <a:xfrm>
            <a:off x="290666" y="297436"/>
            <a:ext cx="2003083" cy="526785"/>
          </a:xfrm>
          <a:prstGeom prst="rect">
            <a:avLst/>
          </a:prstGeom>
        </p:spPr>
      </p:pic>
      <p:pic>
        <p:nvPicPr>
          <p:cNvPr id="5" name="Imagen 4" descr="Una persona con un traje de color negro&#10;&#10;Descripción generada automáticamente">
            <a:extLst>
              <a:ext uri="{FF2B5EF4-FFF2-40B4-BE49-F238E27FC236}">
                <a16:creationId xmlns:a16="http://schemas.microsoft.com/office/drawing/2014/main" id="{9C74E755-A32D-343A-FFB5-94348EE23F1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96000" y="202033"/>
            <a:ext cx="5093971" cy="6655967"/>
          </a:xfrm>
          <a:prstGeom prst="rect">
            <a:avLst/>
          </a:prstGeom>
        </p:spPr>
      </p:pic>
      <p:sp>
        <p:nvSpPr>
          <p:cNvPr id="6" name="CuadroTexto 5">
            <a:extLst>
              <a:ext uri="{FF2B5EF4-FFF2-40B4-BE49-F238E27FC236}">
                <a16:creationId xmlns:a16="http://schemas.microsoft.com/office/drawing/2014/main" id="{7D80EA70-F000-8131-F923-2BF0B0E44B52}"/>
              </a:ext>
            </a:extLst>
          </p:cNvPr>
          <p:cNvSpPr txBox="1"/>
          <p:nvPr/>
        </p:nvSpPr>
        <p:spPr>
          <a:xfrm>
            <a:off x="624027" y="790035"/>
            <a:ext cx="7301783" cy="1754326"/>
          </a:xfrm>
          <a:prstGeom prst="rect">
            <a:avLst/>
          </a:prstGeom>
          <a:noFill/>
        </p:spPr>
        <p:txBody>
          <a:bodyPr wrap="square" rtlCol="0">
            <a:spAutoFit/>
          </a:bodyPr>
          <a:lstStyle/>
          <a:p>
            <a:r>
              <a:rPr lang="es-MX" sz="5400" b="1" dirty="0">
                <a:solidFill>
                  <a:srgbClr val="009900"/>
                </a:solidFill>
                <a:latin typeface="Acumin Variable Concept Black" panose="020B0304020202020204" pitchFamily="34" charset="0"/>
              </a:rPr>
              <a:t>Cómo crear cursos online y obtener</a:t>
            </a:r>
          </a:p>
        </p:txBody>
      </p:sp>
      <p:sp>
        <p:nvSpPr>
          <p:cNvPr id="10" name="CuadroTexto 9">
            <a:extLst>
              <a:ext uri="{FF2B5EF4-FFF2-40B4-BE49-F238E27FC236}">
                <a16:creationId xmlns:a16="http://schemas.microsoft.com/office/drawing/2014/main" id="{AA5C0809-0185-B0DA-2E58-287B506EF783}"/>
              </a:ext>
            </a:extLst>
          </p:cNvPr>
          <p:cNvSpPr txBox="1"/>
          <p:nvPr/>
        </p:nvSpPr>
        <p:spPr>
          <a:xfrm>
            <a:off x="523083" y="2457012"/>
            <a:ext cx="6098582" cy="461665"/>
          </a:xfrm>
          <a:prstGeom prst="rect">
            <a:avLst/>
          </a:prstGeom>
          <a:noFill/>
        </p:spPr>
        <p:txBody>
          <a:bodyPr wrap="square">
            <a:spAutoFit/>
          </a:bodyPr>
          <a:lstStyle/>
          <a:p>
            <a:r>
              <a:rPr lang="es-PE" sz="2400" b="1" dirty="0"/>
              <a:t>Ingresos residuales por décadas</a:t>
            </a:r>
          </a:p>
        </p:txBody>
      </p:sp>
      <p:sp>
        <p:nvSpPr>
          <p:cNvPr id="11" name="CuadroTexto 10">
            <a:extLst>
              <a:ext uri="{FF2B5EF4-FFF2-40B4-BE49-F238E27FC236}">
                <a16:creationId xmlns:a16="http://schemas.microsoft.com/office/drawing/2014/main" id="{44D0C27E-6BEE-A636-36BF-FCC0E3F704A5}"/>
              </a:ext>
            </a:extLst>
          </p:cNvPr>
          <p:cNvSpPr txBox="1"/>
          <p:nvPr/>
        </p:nvSpPr>
        <p:spPr>
          <a:xfrm>
            <a:off x="531187" y="3098573"/>
            <a:ext cx="1549830" cy="461665"/>
          </a:xfrm>
          <a:prstGeom prst="rect">
            <a:avLst/>
          </a:prstGeom>
          <a:noFill/>
        </p:spPr>
        <p:txBody>
          <a:bodyPr wrap="square" rtlCol="0">
            <a:spAutoFit/>
          </a:bodyPr>
          <a:lstStyle/>
          <a:p>
            <a:r>
              <a:rPr lang="es-MX" sz="2400" dirty="0">
                <a:latin typeface="Acumin Variable Concept Black" panose="020B0304020202020204" pitchFamily="34" charset="0"/>
              </a:rPr>
              <a:t>Ponente:</a:t>
            </a:r>
            <a:endParaRPr lang="es-PE" sz="2400" dirty="0">
              <a:latin typeface="Acumin Variable Concept Black" panose="020B0304020202020204" pitchFamily="34" charset="0"/>
            </a:endParaRPr>
          </a:p>
        </p:txBody>
      </p:sp>
      <p:sp>
        <p:nvSpPr>
          <p:cNvPr id="12" name="Rectángulo: esquinas redondeadas 11">
            <a:extLst>
              <a:ext uri="{FF2B5EF4-FFF2-40B4-BE49-F238E27FC236}">
                <a16:creationId xmlns:a16="http://schemas.microsoft.com/office/drawing/2014/main" id="{6A6C92CF-D3F4-BFEA-FA3D-0AA76F1E4085}"/>
              </a:ext>
            </a:extLst>
          </p:cNvPr>
          <p:cNvSpPr/>
          <p:nvPr/>
        </p:nvSpPr>
        <p:spPr>
          <a:xfrm>
            <a:off x="689031" y="3708491"/>
            <a:ext cx="5046264" cy="615536"/>
          </a:xfrm>
          <a:prstGeom prst="roundRect">
            <a:avLst/>
          </a:prstGeom>
          <a:noFill/>
          <a:ln w="38100">
            <a:solidFill>
              <a:srgbClr val="0099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E"/>
          </a:p>
        </p:txBody>
      </p:sp>
      <p:sp>
        <p:nvSpPr>
          <p:cNvPr id="13" name="CuadroTexto 12">
            <a:extLst>
              <a:ext uri="{FF2B5EF4-FFF2-40B4-BE49-F238E27FC236}">
                <a16:creationId xmlns:a16="http://schemas.microsoft.com/office/drawing/2014/main" id="{2C047925-B8B6-FEA7-9ECC-97674F8DC834}"/>
              </a:ext>
            </a:extLst>
          </p:cNvPr>
          <p:cNvSpPr txBox="1"/>
          <p:nvPr/>
        </p:nvSpPr>
        <p:spPr>
          <a:xfrm>
            <a:off x="729343" y="3757968"/>
            <a:ext cx="4804474" cy="523220"/>
          </a:xfrm>
          <a:prstGeom prst="rect">
            <a:avLst/>
          </a:prstGeom>
          <a:noFill/>
          <a:ln>
            <a:noFill/>
          </a:ln>
        </p:spPr>
        <p:txBody>
          <a:bodyPr wrap="square" rtlCol="0">
            <a:spAutoFit/>
          </a:bodyPr>
          <a:lstStyle/>
          <a:p>
            <a:pPr algn="ctr"/>
            <a:r>
              <a:rPr lang="es-PE" sz="2800" b="1" dirty="0">
                <a:solidFill>
                  <a:srgbClr val="009900"/>
                </a:solidFill>
                <a:latin typeface="Aptos Display" panose="020B0004020202020204" pitchFamily="34" charset="0"/>
              </a:rPr>
              <a:t>Psic. Laura A. Guerrero </a:t>
            </a:r>
          </a:p>
        </p:txBody>
      </p:sp>
      <p:sp>
        <p:nvSpPr>
          <p:cNvPr id="14" name="CuadroTexto 13">
            <a:extLst>
              <a:ext uri="{FF2B5EF4-FFF2-40B4-BE49-F238E27FC236}">
                <a16:creationId xmlns:a16="http://schemas.microsoft.com/office/drawing/2014/main" id="{88C7F9C7-4E6E-A95C-DD0D-B6C38A3C76E3}"/>
              </a:ext>
            </a:extLst>
          </p:cNvPr>
          <p:cNvSpPr txBox="1"/>
          <p:nvPr/>
        </p:nvSpPr>
        <p:spPr>
          <a:xfrm>
            <a:off x="689031" y="4637025"/>
            <a:ext cx="4704380" cy="1477328"/>
          </a:xfrm>
          <a:prstGeom prst="rect">
            <a:avLst/>
          </a:prstGeom>
          <a:noFill/>
        </p:spPr>
        <p:txBody>
          <a:bodyPr wrap="square" rtlCol="0">
            <a:spAutoFit/>
          </a:bodyPr>
          <a:lstStyle/>
          <a:p>
            <a:pPr marL="285750" indent="-285750">
              <a:buFont typeface="Arial" panose="020B0604020202020204" pitchFamily="34" charset="0"/>
              <a:buChar char="•"/>
            </a:pPr>
            <a:r>
              <a:rPr lang="es-MX" b="1" dirty="0">
                <a:latin typeface="Acumin Variable Concept Semibol" panose="020B0304020202020204" pitchFamily="34" charset="0"/>
              </a:rPr>
              <a:t>Psicólogo</a:t>
            </a:r>
          </a:p>
          <a:p>
            <a:pPr marL="285750" indent="-285750">
              <a:buFont typeface="Arial" panose="020B0604020202020204" pitchFamily="34" charset="0"/>
              <a:buChar char="•"/>
            </a:pPr>
            <a:r>
              <a:rPr lang="es-MX" b="1" dirty="0">
                <a:latin typeface="Acumin Variable Concept Semibol" panose="020B0304020202020204" pitchFamily="34" charset="0"/>
              </a:rPr>
              <a:t>Especialista en pedagogía y docencia</a:t>
            </a:r>
            <a:endParaRPr lang="es-PE" b="1" dirty="0">
              <a:latin typeface="Acumin Variable Concept Semibol" panose="020B0304020202020204" pitchFamily="34" charset="0"/>
            </a:endParaRPr>
          </a:p>
          <a:p>
            <a:pPr marL="285750" indent="-285750">
              <a:buFont typeface="Arial" panose="020B0604020202020204" pitchFamily="34" charset="0"/>
              <a:buChar char="•"/>
            </a:pPr>
            <a:r>
              <a:rPr lang="es-PE" b="1" dirty="0">
                <a:latin typeface="Acumin Variable Concept Semibol" panose="020B0304020202020204" pitchFamily="34" charset="0"/>
              </a:rPr>
              <a:t>Instructora del área de emprendimiento</a:t>
            </a:r>
          </a:p>
          <a:p>
            <a:pPr marL="285750" indent="-285750">
              <a:buFont typeface="Arial" panose="020B0604020202020204" pitchFamily="34" charset="0"/>
              <a:buChar char="•"/>
            </a:pPr>
            <a:r>
              <a:rPr lang="es-PE" b="1" dirty="0">
                <a:latin typeface="Acumin Variable Concept Semibol" panose="020B0304020202020204" pitchFamily="34" charset="0"/>
              </a:rPr>
              <a:t>Consultor empresarial</a:t>
            </a:r>
          </a:p>
          <a:p>
            <a:endParaRPr lang="es-MX" b="1" dirty="0">
              <a:latin typeface="Acumin Variable Concept Semibol" panose="020B0304020202020204" pitchFamily="34" charset="0"/>
            </a:endParaRPr>
          </a:p>
        </p:txBody>
      </p:sp>
    </p:spTree>
    <p:extLst>
      <p:ext uri="{BB962C8B-B14F-4D97-AF65-F5344CB8AC3E}">
        <p14:creationId xmlns:p14="http://schemas.microsoft.com/office/powerpoint/2010/main" val="146620759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2CDF0D4F-4A41-5A33-ABB1-5BECE9618C5E}"/>
              </a:ext>
            </a:extLst>
          </p:cNvPr>
          <p:cNvSpPr txBox="1"/>
          <p:nvPr/>
        </p:nvSpPr>
        <p:spPr>
          <a:xfrm>
            <a:off x="247973" y="216976"/>
            <a:ext cx="11592732" cy="769441"/>
          </a:xfrm>
          <a:prstGeom prst="rect">
            <a:avLst/>
          </a:prstGeom>
          <a:noFill/>
        </p:spPr>
        <p:txBody>
          <a:bodyPr wrap="square" rtlCol="0">
            <a:spAutoFit/>
          </a:bodyPr>
          <a:lstStyle/>
          <a:p>
            <a:r>
              <a:rPr lang="es-MX" sz="2400" dirty="0">
                <a:solidFill>
                  <a:srgbClr val="009900"/>
                </a:solidFill>
                <a:latin typeface="Acumin Variable Concept Black" panose="020B0304020202020204" pitchFamily="34" charset="0"/>
              </a:rPr>
              <a:t>3.1 </a:t>
            </a:r>
            <a:r>
              <a:rPr lang="es-MX" sz="2000" dirty="0">
                <a:latin typeface="Acumin Variable Concept Black" panose="020B0304020202020204" pitchFamily="34" charset="0"/>
              </a:rPr>
              <a:t>Identificación de Patrones Bloqueadores que Limiten la Relación</a:t>
            </a:r>
          </a:p>
          <a:p>
            <a:r>
              <a:rPr lang="es-MX" sz="2000" dirty="0">
                <a:latin typeface="Acumin Variable Concept Black" panose="020B0304020202020204" pitchFamily="34" charset="0"/>
              </a:rPr>
              <a:t> con el Dinero</a:t>
            </a:r>
            <a:endParaRPr lang="es-PE" dirty="0">
              <a:latin typeface="Acumin Variable Concept Black" panose="020B0304020202020204" pitchFamily="34" charset="0"/>
            </a:endParaRPr>
          </a:p>
        </p:txBody>
      </p:sp>
      <p:grpSp>
        <p:nvGrpSpPr>
          <p:cNvPr id="4" name="Grupo 3">
            <a:extLst>
              <a:ext uri="{FF2B5EF4-FFF2-40B4-BE49-F238E27FC236}">
                <a16:creationId xmlns:a16="http://schemas.microsoft.com/office/drawing/2014/main" id="{2C88EF47-75C1-5F24-D61A-56C882E545E3}"/>
              </a:ext>
            </a:extLst>
          </p:cNvPr>
          <p:cNvGrpSpPr/>
          <p:nvPr/>
        </p:nvGrpSpPr>
        <p:grpSpPr>
          <a:xfrm>
            <a:off x="3880514" y="2208383"/>
            <a:ext cx="4430972" cy="3668448"/>
            <a:chOff x="3796362" y="1343515"/>
            <a:chExt cx="5137754" cy="4720661"/>
          </a:xfrm>
        </p:grpSpPr>
        <p:sp>
          <p:nvSpPr>
            <p:cNvPr id="5" name="Flecha: circular 4">
              <a:extLst>
                <a:ext uri="{FF2B5EF4-FFF2-40B4-BE49-F238E27FC236}">
                  <a16:creationId xmlns:a16="http://schemas.microsoft.com/office/drawing/2014/main" id="{8CBCEDC5-80DD-3C5C-2AC0-5EB74E1FE08A}"/>
                </a:ext>
              </a:extLst>
            </p:cNvPr>
            <p:cNvSpPr/>
            <p:nvPr/>
          </p:nvSpPr>
          <p:spPr>
            <a:xfrm>
              <a:off x="4031620" y="1343515"/>
              <a:ext cx="4667238" cy="4667238"/>
            </a:xfrm>
            <a:prstGeom prst="circularArrow">
              <a:avLst>
                <a:gd name="adj1" fmla="val 5544"/>
                <a:gd name="adj2" fmla="val 330680"/>
                <a:gd name="adj3" fmla="val 13779426"/>
                <a:gd name="adj4" fmla="val 17383834"/>
                <a:gd name="adj5" fmla="val 5757"/>
              </a:avLst>
            </a:prstGeom>
            <a:solidFill>
              <a:srgbClr val="00CC00"/>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txBody>
            <a:bodyPr/>
            <a:lstStyle/>
            <a:p>
              <a:endParaRPr lang="es-PE"/>
            </a:p>
          </p:txBody>
        </p:sp>
        <p:sp>
          <p:nvSpPr>
            <p:cNvPr id="6" name="Forma libre: forma 5">
              <a:extLst>
                <a:ext uri="{FF2B5EF4-FFF2-40B4-BE49-F238E27FC236}">
                  <a16:creationId xmlns:a16="http://schemas.microsoft.com/office/drawing/2014/main" id="{540E0F06-4F87-AEFF-66A9-A73A25A2C9E0}"/>
                </a:ext>
              </a:extLst>
            </p:cNvPr>
            <p:cNvSpPr/>
            <p:nvPr/>
          </p:nvSpPr>
          <p:spPr>
            <a:xfrm>
              <a:off x="5670642" y="1426203"/>
              <a:ext cx="1477780" cy="1091097"/>
            </a:xfrm>
            <a:custGeom>
              <a:avLst/>
              <a:gdLst>
                <a:gd name="connsiteX0" fmla="*/ 0 w 2182195"/>
                <a:gd name="connsiteY0" fmla="*/ 181853 h 1091097"/>
                <a:gd name="connsiteX1" fmla="*/ 181853 w 2182195"/>
                <a:gd name="connsiteY1" fmla="*/ 0 h 1091097"/>
                <a:gd name="connsiteX2" fmla="*/ 2000342 w 2182195"/>
                <a:gd name="connsiteY2" fmla="*/ 0 h 1091097"/>
                <a:gd name="connsiteX3" fmla="*/ 2182195 w 2182195"/>
                <a:gd name="connsiteY3" fmla="*/ 181853 h 1091097"/>
                <a:gd name="connsiteX4" fmla="*/ 2182195 w 2182195"/>
                <a:gd name="connsiteY4" fmla="*/ 909244 h 1091097"/>
                <a:gd name="connsiteX5" fmla="*/ 2000342 w 2182195"/>
                <a:gd name="connsiteY5" fmla="*/ 1091097 h 1091097"/>
                <a:gd name="connsiteX6" fmla="*/ 181853 w 2182195"/>
                <a:gd name="connsiteY6" fmla="*/ 1091097 h 1091097"/>
                <a:gd name="connsiteX7" fmla="*/ 0 w 2182195"/>
                <a:gd name="connsiteY7" fmla="*/ 909244 h 1091097"/>
                <a:gd name="connsiteX8" fmla="*/ 0 w 2182195"/>
                <a:gd name="connsiteY8" fmla="*/ 181853 h 1091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82195" h="1091097">
                  <a:moveTo>
                    <a:pt x="0" y="181853"/>
                  </a:moveTo>
                  <a:cubicBezTo>
                    <a:pt x="0" y="81418"/>
                    <a:pt x="81418" y="0"/>
                    <a:pt x="181853" y="0"/>
                  </a:cubicBezTo>
                  <a:lnTo>
                    <a:pt x="2000342" y="0"/>
                  </a:lnTo>
                  <a:cubicBezTo>
                    <a:pt x="2100777" y="0"/>
                    <a:pt x="2182195" y="81418"/>
                    <a:pt x="2182195" y="181853"/>
                  </a:cubicBezTo>
                  <a:lnTo>
                    <a:pt x="2182195" y="909244"/>
                  </a:lnTo>
                  <a:cubicBezTo>
                    <a:pt x="2182195" y="1009679"/>
                    <a:pt x="2100777" y="1091097"/>
                    <a:pt x="2000342" y="1091097"/>
                  </a:cubicBezTo>
                  <a:lnTo>
                    <a:pt x="181853" y="1091097"/>
                  </a:lnTo>
                  <a:cubicBezTo>
                    <a:pt x="81418" y="1091097"/>
                    <a:pt x="0" y="1009679"/>
                    <a:pt x="0" y="909244"/>
                  </a:cubicBezTo>
                  <a:lnTo>
                    <a:pt x="0" y="181853"/>
                  </a:lnTo>
                  <a:close/>
                </a:path>
              </a:pathLst>
            </a:custGeom>
            <a:solidFill>
              <a:srgbClr val="009900"/>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24713" tIns="224713" rIns="224713" bIns="224713" numCol="1" spcCol="1270" anchor="ctr" anchorCtr="0">
              <a:noAutofit/>
            </a:bodyPr>
            <a:lstStyle/>
            <a:p>
              <a:pPr marL="0" lvl="0" indent="0" algn="ctr" defTabSz="2000250">
                <a:lnSpc>
                  <a:spcPct val="90000"/>
                </a:lnSpc>
                <a:spcBef>
                  <a:spcPct val="0"/>
                </a:spcBef>
                <a:spcAft>
                  <a:spcPct val="35000"/>
                </a:spcAft>
                <a:buNone/>
              </a:pPr>
              <a:endParaRPr lang="es-PE" sz="4500" kern="1200"/>
            </a:p>
          </p:txBody>
        </p:sp>
        <p:sp>
          <p:nvSpPr>
            <p:cNvPr id="7" name="Forma libre: forma 6">
              <a:extLst>
                <a:ext uri="{FF2B5EF4-FFF2-40B4-BE49-F238E27FC236}">
                  <a16:creationId xmlns:a16="http://schemas.microsoft.com/office/drawing/2014/main" id="{6DF2CF2F-6CF4-CC0F-B2CC-12247A9B467D}"/>
                </a:ext>
              </a:extLst>
            </p:cNvPr>
            <p:cNvSpPr/>
            <p:nvPr/>
          </p:nvSpPr>
          <p:spPr>
            <a:xfrm>
              <a:off x="7456336" y="2747863"/>
              <a:ext cx="1477780" cy="1091097"/>
            </a:xfrm>
            <a:custGeom>
              <a:avLst/>
              <a:gdLst>
                <a:gd name="connsiteX0" fmla="*/ 0 w 2182195"/>
                <a:gd name="connsiteY0" fmla="*/ 181853 h 1091097"/>
                <a:gd name="connsiteX1" fmla="*/ 181853 w 2182195"/>
                <a:gd name="connsiteY1" fmla="*/ 0 h 1091097"/>
                <a:gd name="connsiteX2" fmla="*/ 2000342 w 2182195"/>
                <a:gd name="connsiteY2" fmla="*/ 0 h 1091097"/>
                <a:gd name="connsiteX3" fmla="*/ 2182195 w 2182195"/>
                <a:gd name="connsiteY3" fmla="*/ 181853 h 1091097"/>
                <a:gd name="connsiteX4" fmla="*/ 2182195 w 2182195"/>
                <a:gd name="connsiteY4" fmla="*/ 909244 h 1091097"/>
                <a:gd name="connsiteX5" fmla="*/ 2000342 w 2182195"/>
                <a:gd name="connsiteY5" fmla="*/ 1091097 h 1091097"/>
                <a:gd name="connsiteX6" fmla="*/ 181853 w 2182195"/>
                <a:gd name="connsiteY6" fmla="*/ 1091097 h 1091097"/>
                <a:gd name="connsiteX7" fmla="*/ 0 w 2182195"/>
                <a:gd name="connsiteY7" fmla="*/ 909244 h 1091097"/>
                <a:gd name="connsiteX8" fmla="*/ 0 w 2182195"/>
                <a:gd name="connsiteY8" fmla="*/ 181853 h 1091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82195" h="1091097">
                  <a:moveTo>
                    <a:pt x="0" y="181853"/>
                  </a:moveTo>
                  <a:cubicBezTo>
                    <a:pt x="0" y="81418"/>
                    <a:pt x="81418" y="0"/>
                    <a:pt x="181853" y="0"/>
                  </a:cubicBezTo>
                  <a:lnTo>
                    <a:pt x="2000342" y="0"/>
                  </a:lnTo>
                  <a:cubicBezTo>
                    <a:pt x="2100777" y="0"/>
                    <a:pt x="2182195" y="81418"/>
                    <a:pt x="2182195" y="181853"/>
                  </a:cubicBezTo>
                  <a:lnTo>
                    <a:pt x="2182195" y="909244"/>
                  </a:lnTo>
                  <a:cubicBezTo>
                    <a:pt x="2182195" y="1009679"/>
                    <a:pt x="2100777" y="1091097"/>
                    <a:pt x="2000342" y="1091097"/>
                  </a:cubicBezTo>
                  <a:lnTo>
                    <a:pt x="181853" y="1091097"/>
                  </a:lnTo>
                  <a:cubicBezTo>
                    <a:pt x="81418" y="1091097"/>
                    <a:pt x="0" y="1009679"/>
                    <a:pt x="0" y="909244"/>
                  </a:cubicBezTo>
                  <a:lnTo>
                    <a:pt x="0" y="181853"/>
                  </a:lnTo>
                  <a:close/>
                </a:path>
              </a:pathLst>
            </a:custGeom>
            <a:solidFill>
              <a:srgbClr val="009900"/>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24713" tIns="224713" rIns="224713" bIns="224713" numCol="1" spcCol="1270" anchor="ctr" anchorCtr="0">
              <a:noAutofit/>
            </a:bodyPr>
            <a:lstStyle/>
            <a:p>
              <a:pPr marL="0" lvl="0" indent="0" algn="ctr" defTabSz="2000250">
                <a:lnSpc>
                  <a:spcPct val="90000"/>
                </a:lnSpc>
                <a:spcBef>
                  <a:spcPct val="0"/>
                </a:spcBef>
                <a:spcAft>
                  <a:spcPct val="35000"/>
                </a:spcAft>
                <a:buNone/>
              </a:pPr>
              <a:endParaRPr lang="es-PE" sz="4500" kern="1200"/>
            </a:p>
          </p:txBody>
        </p:sp>
        <p:sp>
          <p:nvSpPr>
            <p:cNvPr id="8" name="Forma libre: forma 7">
              <a:extLst>
                <a:ext uri="{FF2B5EF4-FFF2-40B4-BE49-F238E27FC236}">
                  <a16:creationId xmlns:a16="http://schemas.microsoft.com/office/drawing/2014/main" id="{F00A6695-0D66-676B-ACDF-822CA781AD16}"/>
                </a:ext>
              </a:extLst>
            </p:cNvPr>
            <p:cNvSpPr/>
            <p:nvPr/>
          </p:nvSpPr>
          <p:spPr>
            <a:xfrm>
              <a:off x="7148421" y="4973079"/>
              <a:ext cx="1477781" cy="1091097"/>
            </a:xfrm>
            <a:custGeom>
              <a:avLst/>
              <a:gdLst>
                <a:gd name="connsiteX0" fmla="*/ 0 w 2182195"/>
                <a:gd name="connsiteY0" fmla="*/ 181853 h 1091097"/>
                <a:gd name="connsiteX1" fmla="*/ 181853 w 2182195"/>
                <a:gd name="connsiteY1" fmla="*/ 0 h 1091097"/>
                <a:gd name="connsiteX2" fmla="*/ 2000342 w 2182195"/>
                <a:gd name="connsiteY2" fmla="*/ 0 h 1091097"/>
                <a:gd name="connsiteX3" fmla="*/ 2182195 w 2182195"/>
                <a:gd name="connsiteY3" fmla="*/ 181853 h 1091097"/>
                <a:gd name="connsiteX4" fmla="*/ 2182195 w 2182195"/>
                <a:gd name="connsiteY4" fmla="*/ 909244 h 1091097"/>
                <a:gd name="connsiteX5" fmla="*/ 2000342 w 2182195"/>
                <a:gd name="connsiteY5" fmla="*/ 1091097 h 1091097"/>
                <a:gd name="connsiteX6" fmla="*/ 181853 w 2182195"/>
                <a:gd name="connsiteY6" fmla="*/ 1091097 h 1091097"/>
                <a:gd name="connsiteX7" fmla="*/ 0 w 2182195"/>
                <a:gd name="connsiteY7" fmla="*/ 909244 h 1091097"/>
                <a:gd name="connsiteX8" fmla="*/ 0 w 2182195"/>
                <a:gd name="connsiteY8" fmla="*/ 181853 h 1091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82195" h="1091097">
                  <a:moveTo>
                    <a:pt x="0" y="181853"/>
                  </a:moveTo>
                  <a:cubicBezTo>
                    <a:pt x="0" y="81418"/>
                    <a:pt x="81418" y="0"/>
                    <a:pt x="181853" y="0"/>
                  </a:cubicBezTo>
                  <a:lnTo>
                    <a:pt x="2000342" y="0"/>
                  </a:lnTo>
                  <a:cubicBezTo>
                    <a:pt x="2100777" y="0"/>
                    <a:pt x="2182195" y="81418"/>
                    <a:pt x="2182195" y="181853"/>
                  </a:cubicBezTo>
                  <a:lnTo>
                    <a:pt x="2182195" y="909244"/>
                  </a:lnTo>
                  <a:cubicBezTo>
                    <a:pt x="2182195" y="1009679"/>
                    <a:pt x="2100777" y="1091097"/>
                    <a:pt x="2000342" y="1091097"/>
                  </a:cubicBezTo>
                  <a:lnTo>
                    <a:pt x="181853" y="1091097"/>
                  </a:lnTo>
                  <a:cubicBezTo>
                    <a:pt x="81418" y="1091097"/>
                    <a:pt x="0" y="1009679"/>
                    <a:pt x="0" y="909244"/>
                  </a:cubicBezTo>
                  <a:lnTo>
                    <a:pt x="0" y="181853"/>
                  </a:lnTo>
                  <a:close/>
                </a:path>
              </a:pathLst>
            </a:custGeom>
            <a:solidFill>
              <a:srgbClr val="009900"/>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24713" tIns="224713" rIns="224713" bIns="224713" numCol="1" spcCol="1270" anchor="ctr" anchorCtr="0">
              <a:noAutofit/>
            </a:bodyPr>
            <a:lstStyle/>
            <a:p>
              <a:pPr marL="0" lvl="0" indent="0" algn="ctr" defTabSz="2000250">
                <a:lnSpc>
                  <a:spcPct val="90000"/>
                </a:lnSpc>
                <a:spcBef>
                  <a:spcPct val="0"/>
                </a:spcBef>
                <a:spcAft>
                  <a:spcPct val="35000"/>
                </a:spcAft>
                <a:buNone/>
              </a:pPr>
              <a:endParaRPr lang="es-PE" sz="4500" kern="1200"/>
            </a:p>
          </p:txBody>
        </p:sp>
        <p:sp>
          <p:nvSpPr>
            <p:cNvPr id="9" name="Forma libre: forma 8">
              <a:extLst>
                <a:ext uri="{FF2B5EF4-FFF2-40B4-BE49-F238E27FC236}">
                  <a16:creationId xmlns:a16="http://schemas.microsoft.com/office/drawing/2014/main" id="{6739CAB8-03A2-DCF2-540C-86FF07595B24}"/>
                </a:ext>
              </a:extLst>
            </p:cNvPr>
            <p:cNvSpPr/>
            <p:nvPr/>
          </p:nvSpPr>
          <p:spPr>
            <a:xfrm>
              <a:off x="4104276" y="4973079"/>
              <a:ext cx="1477780" cy="1091097"/>
            </a:xfrm>
            <a:custGeom>
              <a:avLst/>
              <a:gdLst>
                <a:gd name="connsiteX0" fmla="*/ 0 w 2182195"/>
                <a:gd name="connsiteY0" fmla="*/ 181853 h 1091097"/>
                <a:gd name="connsiteX1" fmla="*/ 181853 w 2182195"/>
                <a:gd name="connsiteY1" fmla="*/ 0 h 1091097"/>
                <a:gd name="connsiteX2" fmla="*/ 2000342 w 2182195"/>
                <a:gd name="connsiteY2" fmla="*/ 0 h 1091097"/>
                <a:gd name="connsiteX3" fmla="*/ 2182195 w 2182195"/>
                <a:gd name="connsiteY3" fmla="*/ 181853 h 1091097"/>
                <a:gd name="connsiteX4" fmla="*/ 2182195 w 2182195"/>
                <a:gd name="connsiteY4" fmla="*/ 909244 h 1091097"/>
                <a:gd name="connsiteX5" fmla="*/ 2000342 w 2182195"/>
                <a:gd name="connsiteY5" fmla="*/ 1091097 h 1091097"/>
                <a:gd name="connsiteX6" fmla="*/ 181853 w 2182195"/>
                <a:gd name="connsiteY6" fmla="*/ 1091097 h 1091097"/>
                <a:gd name="connsiteX7" fmla="*/ 0 w 2182195"/>
                <a:gd name="connsiteY7" fmla="*/ 909244 h 1091097"/>
                <a:gd name="connsiteX8" fmla="*/ 0 w 2182195"/>
                <a:gd name="connsiteY8" fmla="*/ 181853 h 1091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82195" h="1091097">
                  <a:moveTo>
                    <a:pt x="0" y="181853"/>
                  </a:moveTo>
                  <a:cubicBezTo>
                    <a:pt x="0" y="81418"/>
                    <a:pt x="81418" y="0"/>
                    <a:pt x="181853" y="0"/>
                  </a:cubicBezTo>
                  <a:lnTo>
                    <a:pt x="2000342" y="0"/>
                  </a:lnTo>
                  <a:cubicBezTo>
                    <a:pt x="2100777" y="0"/>
                    <a:pt x="2182195" y="81418"/>
                    <a:pt x="2182195" y="181853"/>
                  </a:cubicBezTo>
                  <a:lnTo>
                    <a:pt x="2182195" y="909244"/>
                  </a:lnTo>
                  <a:cubicBezTo>
                    <a:pt x="2182195" y="1009679"/>
                    <a:pt x="2100777" y="1091097"/>
                    <a:pt x="2000342" y="1091097"/>
                  </a:cubicBezTo>
                  <a:lnTo>
                    <a:pt x="181853" y="1091097"/>
                  </a:lnTo>
                  <a:cubicBezTo>
                    <a:pt x="81418" y="1091097"/>
                    <a:pt x="0" y="1009679"/>
                    <a:pt x="0" y="909244"/>
                  </a:cubicBezTo>
                  <a:lnTo>
                    <a:pt x="0" y="181853"/>
                  </a:lnTo>
                  <a:close/>
                </a:path>
              </a:pathLst>
            </a:custGeom>
            <a:solidFill>
              <a:srgbClr val="009900"/>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24713" tIns="224713" rIns="224713" bIns="224713" numCol="1" spcCol="1270" anchor="ctr" anchorCtr="0">
              <a:noAutofit/>
            </a:bodyPr>
            <a:lstStyle/>
            <a:p>
              <a:pPr marL="0" lvl="0" indent="0" algn="ctr" defTabSz="2000250">
                <a:lnSpc>
                  <a:spcPct val="90000"/>
                </a:lnSpc>
                <a:spcBef>
                  <a:spcPct val="0"/>
                </a:spcBef>
                <a:spcAft>
                  <a:spcPct val="35000"/>
                </a:spcAft>
                <a:buNone/>
              </a:pPr>
              <a:endParaRPr lang="es-PE" sz="4500" kern="1200"/>
            </a:p>
          </p:txBody>
        </p:sp>
        <p:sp>
          <p:nvSpPr>
            <p:cNvPr id="10" name="Forma libre: forma 9">
              <a:extLst>
                <a:ext uri="{FF2B5EF4-FFF2-40B4-BE49-F238E27FC236}">
                  <a16:creationId xmlns:a16="http://schemas.microsoft.com/office/drawing/2014/main" id="{DA7C07DB-8276-2BCD-D9D9-39104245C5DF}"/>
                </a:ext>
              </a:extLst>
            </p:cNvPr>
            <p:cNvSpPr/>
            <p:nvPr/>
          </p:nvSpPr>
          <p:spPr>
            <a:xfrm>
              <a:off x="3796362" y="2747863"/>
              <a:ext cx="1477780" cy="1091097"/>
            </a:xfrm>
            <a:custGeom>
              <a:avLst/>
              <a:gdLst>
                <a:gd name="connsiteX0" fmla="*/ 0 w 2182195"/>
                <a:gd name="connsiteY0" fmla="*/ 181853 h 1091097"/>
                <a:gd name="connsiteX1" fmla="*/ 181853 w 2182195"/>
                <a:gd name="connsiteY1" fmla="*/ 0 h 1091097"/>
                <a:gd name="connsiteX2" fmla="*/ 2000342 w 2182195"/>
                <a:gd name="connsiteY2" fmla="*/ 0 h 1091097"/>
                <a:gd name="connsiteX3" fmla="*/ 2182195 w 2182195"/>
                <a:gd name="connsiteY3" fmla="*/ 181853 h 1091097"/>
                <a:gd name="connsiteX4" fmla="*/ 2182195 w 2182195"/>
                <a:gd name="connsiteY4" fmla="*/ 909244 h 1091097"/>
                <a:gd name="connsiteX5" fmla="*/ 2000342 w 2182195"/>
                <a:gd name="connsiteY5" fmla="*/ 1091097 h 1091097"/>
                <a:gd name="connsiteX6" fmla="*/ 181853 w 2182195"/>
                <a:gd name="connsiteY6" fmla="*/ 1091097 h 1091097"/>
                <a:gd name="connsiteX7" fmla="*/ 0 w 2182195"/>
                <a:gd name="connsiteY7" fmla="*/ 909244 h 1091097"/>
                <a:gd name="connsiteX8" fmla="*/ 0 w 2182195"/>
                <a:gd name="connsiteY8" fmla="*/ 181853 h 1091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82195" h="1091097">
                  <a:moveTo>
                    <a:pt x="0" y="181853"/>
                  </a:moveTo>
                  <a:cubicBezTo>
                    <a:pt x="0" y="81418"/>
                    <a:pt x="81418" y="0"/>
                    <a:pt x="181853" y="0"/>
                  </a:cubicBezTo>
                  <a:lnTo>
                    <a:pt x="2000342" y="0"/>
                  </a:lnTo>
                  <a:cubicBezTo>
                    <a:pt x="2100777" y="0"/>
                    <a:pt x="2182195" y="81418"/>
                    <a:pt x="2182195" y="181853"/>
                  </a:cubicBezTo>
                  <a:lnTo>
                    <a:pt x="2182195" y="909244"/>
                  </a:lnTo>
                  <a:cubicBezTo>
                    <a:pt x="2182195" y="1009679"/>
                    <a:pt x="2100777" y="1091097"/>
                    <a:pt x="2000342" y="1091097"/>
                  </a:cubicBezTo>
                  <a:lnTo>
                    <a:pt x="181853" y="1091097"/>
                  </a:lnTo>
                  <a:cubicBezTo>
                    <a:pt x="81418" y="1091097"/>
                    <a:pt x="0" y="1009679"/>
                    <a:pt x="0" y="909244"/>
                  </a:cubicBezTo>
                  <a:lnTo>
                    <a:pt x="0" y="181853"/>
                  </a:lnTo>
                  <a:close/>
                </a:path>
              </a:pathLst>
            </a:custGeom>
            <a:solidFill>
              <a:srgbClr val="009900"/>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24713" tIns="224713" rIns="224713" bIns="224713" numCol="1" spcCol="1270" anchor="ctr" anchorCtr="0">
              <a:noAutofit/>
            </a:bodyPr>
            <a:lstStyle/>
            <a:p>
              <a:pPr marL="0" lvl="0" indent="0" algn="ctr" defTabSz="2000250">
                <a:lnSpc>
                  <a:spcPct val="90000"/>
                </a:lnSpc>
                <a:spcBef>
                  <a:spcPct val="0"/>
                </a:spcBef>
                <a:spcAft>
                  <a:spcPct val="35000"/>
                </a:spcAft>
                <a:buNone/>
              </a:pPr>
              <a:endParaRPr lang="es-PE" sz="4500" kern="1200"/>
            </a:p>
          </p:txBody>
        </p:sp>
      </p:grpSp>
      <p:sp>
        <p:nvSpPr>
          <p:cNvPr id="11" name="CuadroTexto 10">
            <a:extLst>
              <a:ext uri="{FF2B5EF4-FFF2-40B4-BE49-F238E27FC236}">
                <a16:creationId xmlns:a16="http://schemas.microsoft.com/office/drawing/2014/main" id="{7AB5DD5B-A6FF-AA53-0F9A-748BA6D1064D}"/>
              </a:ext>
            </a:extLst>
          </p:cNvPr>
          <p:cNvSpPr txBox="1"/>
          <p:nvPr/>
        </p:nvSpPr>
        <p:spPr>
          <a:xfrm>
            <a:off x="458913" y="2563333"/>
            <a:ext cx="3256239" cy="400110"/>
          </a:xfrm>
          <a:prstGeom prst="rect">
            <a:avLst/>
          </a:prstGeom>
          <a:noFill/>
        </p:spPr>
        <p:txBody>
          <a:bodyPr wrap="square" rtlCol="0">
            <a:spAutoFit/>
          </a:bodyPr>
          <a:lstStyle/>
          <a:p>
            <a:pPr algn="ctr"/>
            <a:r>
              <a:rPr lang="es-MX" sz="2000" b="1" dirty="0">
                <a:solidFill>
                  <a:srgbClr val="009900"/>
                </a:solidFill>
              </a:rPr>
              <a:t>PATRONES DE ESCASEZ</a:t>
            </a:r>
            <a:endParaRPr lang="es-PE" sz="2000" b="1" dirty="0">
              <a:solidFill>
                <a:srgbClr val="009900"/>
              </a:solidFill>
            </a:endParaRPr>
          </a:p>
        </p:txBody>
      </p:sp>
      <p:sp>
        <p:nvSpPr>
          <p:cNvPr id="12" name="CuadroTexto 11">
            <a:extLst>
              <a:ext uri="{FF2B5EF4-FFF2-40B4-BE49-F238E27FC236}">
                <a16:creationId xmlns:a16="http://schemas.microsoft.com/office/drawing/2014/main" id="{A195304A-9C87-8235-124B-E8CA00F337DD}"/>
              </a:ext>
            </a:extLst>
          </p:cNvPr>
          <p:cNvSpPr txBox="1"/>
          <p:nvPr/>
        </p:nvSpPr>
        <p:spPr>
          <a:xfrm>
            <a:off x="680014" y="4651316"/>
            <a:ext cx="2814039" cy="707886"/>
          </a:xfrm>
          <a:prstGeom prst="rect">
            <a:avLst/>
          </a:prstGeom>
          <a:noFill/>
        </p:spPr>
        <p:txBody>
          <a:bodyPr wrap="square" rtlCol="0">
            <a:spAutoFit/>
          </a:bodyPr>
          <a:lstStyle/>
          <a:p>
            <a:pPr algn="ctr"/>
            <a:r>
              <a:rPr lang="es-MX" sz="2000" b="1" dirty="0">
                <a:solidFill>
                  <a:srgbClr val="009900"/>
                </a:solidFill>
              </a:rPr>
              <a:t>PATRONES DEL MIEDO AL ÉXITO</a:t>
            </a:r>
            <a:endParaRPr lang="es-PE" sz="2000" b="1" dirty="0">
              <a:solidFill>
                <a:srgbClr val="009900"/>
              </a:solidFill>
            </a:endParaRPr>
          </a:p>
        </p:txBody>
      </p:sp>
      <p:sp>
        <p:nvSpPr>
          <p:cNvPr id="13" name="CuadroTexto 12">
            <a:extLst>
              <a:ext uri="{FF2B5EF4-FFF2-40B4-BE49-F238E27FC236}">
                <a16:creationId xmlns:a16="http://schemas.microsoft.com/office/drawing/2014/main" id="{C9F1AD42-7319-0440-B5C1-B1B2E0A9CEC9}"/>
              </a:ext>
            </a:extLst>
          </p:cNvPr>
          <p:cNvSpPr txBox="1"/>
          <p:nvPr/>
        </p:nvSpPr>
        <p:spPr>
          <a:xfrm>
            <a:off x="7892272" y="2449688"/>
            <a:ext cx="1769787" cy="400110"/>
          </a:xfrm>
          <a:prstGeom prst="rect">
            <a:avLst/>
          </a:prstGeom>
          <a:noFill/>
        </p:spPr>
        <p:txBody>
          <a:bodyPr wrap="square" rtlCol="0">
            <a:spAutoFit/>
          </a:bodyPr>
          <a:lstStyle/>
          <a:p>
            <a:pPr algn="ctr"/>
            <a:r>
              <a:rPr lang="es-MX" sz="2000" b="1" dirty="0">
                <a:solidFill>
                  <a:srgbClr val="009900"/>
                </a:solidFill>
              </a:rPr>
              <a:t>ACCIÓN</a:t>
            </a:r>
            <a:endParaRPr lang="es-PE" sz="2000" b="1" dirty="0">
              <a:solidFill>
                <a:srgbClr val="009900"/>
              </a:solidFill>
            </a:endParaRPr>
          </a:p>
        </p:txBody>
      </p:sp>
      <p:sp>
        <p:nvSpPr>
          <p:cNvPr id="14" name="CuadroTexto 13">
            <a:extLst>
              <a:ext uri="{FF2B5EF4-FFF2-40B4-BE49-F238E27FC236}">
                <a16:creationId xmlns:a16="http://schemas.microsoft.com/office/drawing/2014/main" id="{09762792-46BD-EF74-73B4-F58E46E3E499}"/>
              </a:ext>
            </a:extLst>
          </p:cNvPr>
          <p:cNvSpPr txBox="1"/>
          <p:nvPr/>
        </p:nvSpPr>
        <p:spPr>
          <a:xfrm>
            <a:off x="5267212" y="826916"/>
            <a:ext cx="1769787" cy="400110"/>
          </a:xfrm>
          <a:prstGeom prst="rect">
            <a:avLst/>
          </a:prstGeom>
          <a:noFill/>
        </p:spPr>
        <p:txBody>
          <a:bodyPr wrap="square" rtlCol="0">
            <a:spAutoFit/>
          </a:bodyPr>
          <a:lstStyle/>
          <a:p>
            <a:pPr algn="ctr"/>
            <a:r>
              <a:rPr lang="es-MX" sz="2000" b="1" dirty="0">
                <a:solidFill>
                  <a:srgbClr val="009900"/>
                </a:solidFill>
              </a:rPr>
              <a:t>BENEFICIO</a:t>
            </a:r>
            <a:endParaRPr lang="es-PE" sz="2000" b="1" dirty="0">
              <a:solidFill>
                <a:srgbClr val="009900"/>
              </a:solidFill>
            </a:endParaRPr>
          </a:p>
        </p:txBody>
      </p:sp>
      <p:sp>
        <p:nvSpPr>
          <p:cNvPr id="15" name="CuadroTexto 14">
            <a:extLst>
              <a:ext uri="{FF2B5EF4-FFF2-40B4-BE49-F238E27FC236}">
                <a16:creationId xmlns:a16="http://schemas.microsoft.com/office/drawing/2014/main" id="{57B1A4FC-758F-68DD-4F09-E3DBC8D733E0}"/>
              </a:ext>
            </a:extLst>
          </p:cNvPr>
          <p:cNvSpPr txBox="1"/>
          <p:nvPr/>
        </p:nvSpPr>
        <p:spPr>
          <a:xfrm>
            <a:off x="8311485" y="4606130"/>
            <a:ext cx="4363725" cy="707886"/>
          </a:xfrm>
          <a:prstGeom prst="rect">
            <a:avLst/>
          </a:prstGeom>
          <a:noFill/>
        </p:spPr>
        <p:txBody>
          <a:bodyPr wrap="square" rtlCol="0">
            <a:spAutoFit/>
          </a:bodyPr>
          <a:lstStyle/>
          <a:p>
            <a:r>
              <a:rPr lang="es-MX" sz="2000" b="1" dirty="0">
                <a:solidFill>
                  <a:srgbClr val="009900"/>
                </a:solidFill>
              </a:rPr>
              <a:t>PATRONES DE CREENCIAS CULTURALES Y FAMILIARES: </a:t>
            </a:r>
            <a:endParaRPr lang="es-PE" sz="2000" b="1" dirty="0">
              <a:solidFill>
                <a:srgbClr val="009900"/>
              </a:solidFill>
            </a:endParaRPr>
          </a:p>
        </p:txBody>
      </p:sp>
      <p:sp>
        <p:nvSpPr>
          <p:cNvPr id="16" name="CuadroTexto 15">
            <a:extLst>
              <a:ext uri="{FF2B5EF4-FFF2-40B4-BE49-F238E27FC236}">
                <a16:creationId xmlns:a16="http://schemas.microsoft.com/office/drawing/2014/main" id="{12BAD344-8289-001B-807E-36DB5571C97F}"/>
              </a:ext>
            </a:extLst>
          </p:cNvPr>
          <p:cNvSpPr txBox="1"/>
          <p:nvPr/>
        </p:nvSpPr>
        <p:spPr>
          <a:xfrm>
            <a:off x="608687" y="2927169"/>
            <a:ext cx="3098508" cy="923330"/>
          </a:xfrm>
          <a:prstGeom prst="rect">
            <a:avLst/>
          </a:prstGeom>
          <a:noFill/>
        </p:spPr>
        <p:txBody>
          <a:bodyPr wrap="square" rtlCol="0">
            <a:spAutoFit/>
          </a:bodyPr>
          <a:lstStyle/>
          <a:p>
            <a:pPr marL="285750" indent="-285750">
              <a:buFont typeface="Arial" panose="020B0604020202020204" pitchFamily="34" charset="0"/>
              <a:buChar char="•"/>
            </a:pPr>
            <a:r>
              <a:rPr lang="es-MX" b="1" dirty="0"/>
              <a:t>Ven al dinero como algo que debe ser controlado estrictamente</a:t>
            </a:r>
            <a:endParaRPr lang="es-PE" b="1" dirty="0"/>
          </a:p>
        </p:txBody>
      </p:sp>
      <p:sp>
        <p:nvSpPr>
          <p:cNvPr id="17" name="CuadroTexto 16">
            <a:extLst>
              <a:ext uri="{FF2B5EF4-FFF2-40B4-BE49-F238E27FC236}">
                <a16:creationId xmlns:a16="http://schemas.microsoft.com/office/drawing/2014/main" id="{C0CB5B6A-2AD0-C881-DD87-F6A8A2398AC6}"/>
              </a:ext>
            </a:extLst>
          </p:cNvPr>
          <p:cNvSpPr txBox="1"/>
          <p:nvPr/>
        </p:nvSpPr>
        <p:spPr>
          <a:xfrm>
            <a:off x="680014" y="5239891"/>
            <a:ext cx="3029831" cy="1200329"/>
          </a:xfrm>
          <a:prstGeom prst="rect">
            <a:avLst/>
          </a:prstGeom>
          <a:noFill/>
        </p:spPr>
        <p:txBody>
          <a:bodyPr wrap="square" rtlCol="0">
            <a:spAutoFit/>
          </a:bodyPr>
          <a:lstStyle/>
          <a:p>
            <a:pPr marL="285750" indent="-285750">
              <a:buFont typeface="Arial" panose="020B0604020202020204" pitchFamily="34" charset="0"/>
              <a:buChar char="•"/>
            </a:pPr>
            <a:r>
              <a:rPr lang="es-MX" b="1" dirty="0"/>
              <a:t>"Si gano mucho dinero, perderé a mis amigos",</a:t>
            </a:r>
          </a:p>
          <a:p>
            <a:pPr marL="285750" indent="-285750">
              <a:buFont typeface="Arial" panose="020B0604020202020204" pitchFamily="34" charset="0"/>
              <a:buChar char="•"/>
            </a:pPr>
            <a:r>
              <a:rPr lang="es-MX" b="1" dirty="0"/>
              <a:t>"El éxito trae más problemas"</a:t>
            </a:r>
            <a:endParaRPr lang="es-PE" b="1" dirty="0"/>
          </a:p>
        </p:txBody>
      </p:sp>
      <p:sp>
        <p:nvSpPr>
          <p:cNvPr id="19" name="CuadroTexto 18">
            <a:extLst>
              <a:ext uri="{FF2B5EF4-FFF2-40B4-BE49-F238E27FC236}">
                <a16:creationId xmlns:a16="http://schemas.microsoft.com/office/drawing/2014/main" id="{024F5785-2FDE-63A6-AE34-D76EC84E8BA1}"/>
              </a:ext>
            </a:extLst>
          </p:cNvPr>
          <p:cNvSpPr txBox="1"/>
          <p:nvPr/>
        </p:nvSpPr>
        <p:spPr>
          <a:xfrm>
            <a:off x="8311485" y="5211354"/>
            <a:ext cx="3098508" cy="1200329"/>
          </a:xfrm>
          <a:prstGeom prst="rect">
            <a:avLst/>
          </a:prstGeom>
          <a:noFill/>
        </p:spPr>
        <p:txBody>
          <a:bodyPr wrap="square" rtlCol="0">
            <a:spAutoFit/>
          </a:bodyPr>
          <a:lstStyle/>
          <a:p>
            <a:pPr marL="285750" indent="-285750">
              <a:buFont typeface="Arial" panose="020B0604020202020204" pitchFamily="34" charset="0"/>
              <a:buChar char="•"/>
            </a:pPr>
            <a:r>
              <a:rPr lang="es-MX" b="1" dirty="0"/>
              <a:t>"el dinero no crece en los árboles" </a:t>
            </a:r>
          </a:p>
          <a:p>
            <a:pPr marL="285750" indent="-285750">
              <a:buFont typeface="Arial" panose="020B0604020202020204" pitchFamily="34" charset="0"/>
              <a:buChar char="•"/>
            </a:pPr>
            <a:r>
              <a:rPr lang="es-MX" b="1" dirty="0"/>
              <a:t>"solo los ricos pueden tener éxito"</a:t>
            </a:r>
            <a:endParaRPr lang="es-PE" b="1" dirty="0"/>
          </a:p>
        </p:txBody>
      </p:sp>
      <p:sp>
        <p:nvSpPr>
          <p:cNvPr id="20" name="CuadroTexto 19">
            <a:extLst>
              <a:ext uri="{FF2B5EF4-FFF2-40B4-BE49-F238E27FC236}">
                <a16:creationId xmlns:a16="http://schemas.microsoft.com/office/drawing/2014/main" id="{5EDD08D7-0619-DF4C-FB37-58AEE6072CCD}"/>
              </a:ext>
            </a:extLst>
          </p:cNvPr>
          <p:cNvSpPr txBox="1"/>
          <p:nvPr/>
        </p:nvSpPr>
        <p:spPr>
          <a:xfrm>
            <a:off x="8252499" y="2799997"/>
            <a:ext cx="3480587" cy="1200329"/>
          </a:xfrm>
          <a:prstGeom prst="rect">
            <a:avLst/>
          </a:prstGeom>
          <a:noFill/>
        </p:spPr>
        <p:txBody>
          <a:bodyPr wrap="square" rtlCol="0">
            <a:spAutoFit/>
          </a:bodyPr>
          <a:lstStyle/>
          <a:p>
            <a:pPr marL="285750" indent="-285750">
              <a:buFont typeface="Arial" panose="020B0604020202020204" pitchFamily="34" charset="0"/>
              <a:buChar char="•"/>
            </a:pPr>
            <a:r>
              <a:rPr lang="es-MX" b="1" dirty="0"/>
              <a:t>El propósito es sacar a la luz estas creencias y saber cómo  influyen en sus decisiones financieras.</a:t>
            </a:r>
            <a:endParaRPr lang="es-PE" b="1" dirty="0"/>
          </a:p>
        </p:txBody>
      </p:sp>
      <p:sp>
        <p:nvSpPr>
          <p:cNvPr id="21" name="CuadroTexto 20">
            <a:extLst>
              <a:ext uri="{FF2B5EF4-FFF2-40B4-BE49-F238E27FC236}">
                <a16:creationId xmlns:a16="http://schemas.microsoft.com/office/drawing/2014/main" id="{56ED9EAC-C27C-4C64-387A-6B1D7F1BED7C}"/>
              </a:ext>
            </a:extLst>
          </p:cNvPr>
          <p:cNvSpPr txBox="1"/>
          <p:nvPr/>
        </p:nvSpPr>
        <p:spPr>
          <a:xfrm>
            <a:off x="4083408" y="3388834"/>
            <a:ext cx="762911" cy="707886"/>
          </a:xfrm>
          <a:prstGeom prst="rect">
            <a:avLst/>
          </a:prstGeom>
          <a:noFill/>
        </p:spPr>
        <p:txBody>
          <a:bodyPr wrap="square" rtlCol="0">
            <a:spAutoFit/>
          </a:bodyPr>
          <a:lstStyle/>
          <a:p>
            <a:r>
              <a:rPr lang="es-MX" sz="4000" dirty="0">
                <a:solidFill>
                  <a:srgbClr val="FFFFFF"/>
                </a:solidFill>
                <a:latin typeface="Acumin Variable Concept Black" panose="020B0304020202020204" pitchFamily="34" charset="0"/>
              </a:rPr>
              <a:t>01</a:t>
            </a:r>
            <a:endParaRPr lang="es-PE" dirty="0">
              <a:solidFill>
                <a:srgbClr val="FFFFFF"/>
              </a:solidFill>
              <a:latin typeface="Acumin Variable Concept Black" panose="020B0304020202020204" pitchFamily="34" charset="0"/>
            </a:endParaRPr>
          </a:p>
        </p:txBody>
      </p:sp>
      <p:sp>
        <p:nvSpPr>
          <p:cNvPr id="22" name="CuadroTexto 21">
            <a:extLst>
              <a:ext uri="{FF2B5EF4-FFF2-40B4-BE49-F238E27FC236}">
                <a16:creationId xmlns:a16="http://schemas.microsoft.com/office/drawing/2014/main" id="{78C3452A-3446-CCEA-2BDF-0FD821315676}"/>
              </a:ext>
            </a:extLst>
          </p:cNvPr>
          <p:cNvSpPr txBox="1"/>
          <p:nvPr/>
        </p:nvSpPr>
        <p:spPr>
          <a:xfrm>
            <a:off x="4322612" y="5117676"/>
            <a:ext cx="1071504" cy="707886"/>
          </a:xfrm>
          <a:prstGeom prst="rect">
            <a:avLst/>
          </a:prstGeom>
          <a:noFill/>
        </p:spPr>
        <p:txBody>
          <a:bodyPr wrap="square" rtlCol="0">
            <a:spAutoFit/>
          </a:bodyPr>
          <a:lstStyle/>
          <a:p>
            <a:r>
              <a:rPr lang="es-MX" sz="4000" dirty="0">
                <a:solidFill>
                  <a:srgbClr val="FFFFFF"/>
                </a:solidFill>
                <a:latin typeface="Acumin Variable Concept Black" panose="020B0304020202020204" pitchFamily="34" charset="0"/>
              </a:rPr>
              <a:t>02</a:t>
            </a:r>
            <a:endParaRPr lang="es-PE" dirty="0">
              <a:solidFill>
                <a:srgbClr val="FFFFFF"/>
              </a:solidFill>
              <a:latin typeface="Acumin Variable Concept Black" panose="020B0304020202020204" pitchFamily="34" charset="0"/>
            </a:endParaRPr>
          </a:p>
        </p:txBody>
      </p:sp>
      <p:sp>
        <p:nvSpPr>
          <p:cNvPr id="23" name="CuadroTexto 22">
            <a:extLst>
              <a:ext uri="{FF2B5EF4-FFF2-40B4-BE49-F238E27FC236}">
                <a16:creationId xmlns:a16="http://schemas.microsoft.com/office/drawing/2014/main" id="{F3CFD14F-0F0C-B294-AD8E-7B8E63FAB324}"/>
              </a:ext>
            </a:extLst>
          </p:cNvPr>
          <p:cNvSpPr txBox="1"/>
          <p:nvPr/>
        </p:nvSpPr>
        <p:spPr>
          <a:xfrm>
            <a:off x="7288908" y="3397978"/>
            <a:ext cx="872460" cy="707886"/>
          </a:xfrm>
          <a:prstGeom prst="rect">
            <a:avLst/>
          </a:prstGeom>
          <a:noFill/>
        </p:spPr>
        <p:txBody>
          <a:bodyPr wrap="square" rtlCol="0">
            <a:spAutoFit/>
          </a:bodyPr>
          <a:lstStyle/>
          <a:p>
            <a:r>
              <a:rPr lang="es-MX" sz="4000" dirty="0">
                <a:solidFill>
                  <a:srgbClr val="FFFFFF"/>
                </a:solidFill>
                <a:latin typeface="Acumin Variable Concept Black" panose="020B0304020202020204" pitchFamily="34" charset="0"/>
              </a:rPr>
              <a:t>04</a:t>
            </a:r>
            <a:endParaRPr lang="es-PE" dirty="0">
              <a:solidFill>
                <a:srgbClr val="FFFFFF"/>
              </a:solidFill>
              <a:latin typeface="Acumin Variable Concept Black" panose="020B0304020202020204" pitchFamily="34" charset="0"/>
            </a:endParaRPr>
          </a:p>
        </p:txBody>
      </p:sp>
      <p:sp>
        <p:nvSpPr>
          <p:cNvPr id="31" name="CuadroTexto 30">
            <a:extLst>
              <a:ext uri="{FF2B5EF4-FFF2-40B4-BE49-F238E27FC236}">
                <a16:creationId xmlns:a16="http://schemas.microsoft.com/office/drawing/2014/main" id="{BC9A1FE0-8B63-A183-D6BC-76A6BC7F63FF}"/>
              </a:ext>
            </a:extLst>
          </p:cNvPr>
          <p:cNvSpPr txBox="1"/>
          <p:nvPr/>
        </p:nvSpPr>
        <p:spPr>
          <a:xfrm>
            <a:off x="6978012" y="5080474"/>
            <a:ext cx="872460" cy="707886"/>
          </a:xfrm>
          <a:prstGeom prst="rect">
            <a:avLst/>
          </a:prstGeom>
          <a:noFill/>
        </p:spPr>
        <p:txBody>
          <a:bodyPr wrap="square" rtlCol="0">
            <a:spAutoFit/>
          </a:bodyPr>
          <a:lstStyle/>
          <a:p>
            <a:r>
              <a:rPr lang="es-MX" sz="4000" dirty="0">
                <a:solidFill>
                  <a:srgbClr val="FFFFFF"/>
                </a:solidFill>
                <a:latin typeface="Acumin Variable Concept Black" panose="020B0304020202020204" pitchFamily="34" charset="0"/>
              </a:rPr>
              <a:t>03</a:t>
            </a:r>
            <a:endParaRPr lang="es-PE" dirty="0">
              <a:solidFill>
                <a:srgbClr val="FFFFFF"/>
              </a:solidFill>
              <a:latin typeface="Acumin Variable Concept Black" panose="020B0304020202020204" pitchFamily="34" charset="0"/>
            </a:endParaRPr>
          </a:p>
        </p:txBody>
      </p:sp>
      <p:sp>
        <p:nvSpPr>
          <p:cNvPr id="32" name="CuadroTexto 31">
            <a:extLst>
              <a:ext uri="{FF2B5EF4-FFF2-40B4-BE49-F238E27FC236}">
                <a16:creationId xmlns:a16="http://schemas.microsoft.com/office/drawing/2014/main" id="{86AB01BF-2E5E-06A6-4C0F-8C7CDCF49572}"/>
              </a:ext>
            </a:extLst>
          </p:cNvPr>
          <p:cNvSpPr txBox="1"/>
          <p:nvPr/>
        </p:nvSpPr>
        <p:spPr>
          <a:xfrm>
            <a:off x="5679564" y="2318986"/>
            <a:ext cx="872460" cy="707886"/>
          </a:xfrm>
          <a:prstGeom prst="rect">
            <a:avLst/>
          </a:prstGeom>
          <a:noFill/>
        </p:spPr>
        <p:txBody>
          <a:bodyPr wrap="square" rtlCol="0">
            <a:spAutoFit/>
          </a:bodyPr>
          <a:lstStyle/>
          <a:p>
            <a:r>
              <a:rPr lang="es-MX" sz="4000" dirty="0">
                <a:solidFill>
                  <a:srgbClr val="FFFFFF"/>
                </a:solidFill>
                <a:latin typeface="Acumin Variable Concept Black" panose="020B0304020202020204" pitchFamily="34" charset="0"/>
              </a:rPr>
              <a:t>05</a:t>
            </a:r>
            <a:endParaRPr lang="es-PE" dirty="0">
              <a:solidFill>
                <a:srgbClr val="FFFFFF"/>
              </a:solidFill>
              <a:latin typeface="Acumin Variable Concept Black" panose="020B0304020202020204" pitchFamily="34" charset="0"/>
            </a:endParaRPr>
          </a:p>
        </p:txBody>
      </p:sp>
      <p:sp>
        <p:nvSpPr>
          <p:cNvPr id="33" name="CuadroTexto 32">
            <a:extLst>
              <a:ext uri="{FF2B5EF4-FFF2-40B4-BE49-F238E27FC236}">
                <a16:creationId xmlns:a16="http://schemas.microsoft.com/office/drawing/2014/main" id="{3D823481-802C-53A7-3DC6-E3894AA6E3E1}"/>
              </a:ext>
            </a:extLst>
          </p:cNvPr>
          <p:cNvSpPr txBox="1"/>
          <p:nvPr/>
        </p:nvSpPr>
        <p:spPr>
          <a:xfrm>
            <a:off x="4565344" y="1174431"/>
            <a:ext cx="3480587" cy="923330"/>
          </a:xfrm>
          <a:prstGeom prst="rect">
            <a:avLst/>
          </a:prstGeom>
          <a:noFill/>
        </p:spPr>
        <p:txBody>
          <a:bodyPr wrap="square" rtlCol="0">
            <a:spAutoFit/>
          </a:bodyPr>
          <a:lstStyle/>
          <a:p>
            <a:pPr marL="285750" indent="-285750">
              <a:buFont typeface="Arial" panose="020B0604020202020204" pitchFamily="34" charset="0"/>
              <a:buChar char="•"/>
            </a:pPr>
            <a:r>
              <a:rPr lang="es-MX" b="1"/>
              <a:t>Identificar estos patrones es el primer paso hacia la transformación. </a:t>
            </a:r>
            <a:endParaRPr lang="es-PE" b="1" dirty="0"/>
          </a:p>
        </p:txBody>
      </p:sp>
      <p:pic>
        <p:nvPicPr>
          <p:cNvPr id="3" name="Imagen 2">
            <a:extLst>
              <a:ext uri="{FF2B5EF4-FFF2-40B4-BE49-F238E27FC236}">
                <a16:creationId xmlns:a16="http://schemas.microsoft.com/office/drawing/2014/main" id="{22C6B718-B4F3-1FA7-04E3-597AE8FA84DE}"/>
              </a:ext>
            </a:extLst>
          </p:cNvPr>
          <p:cNvPicPr>
            <a:picLocks noChangeAspect="1"/>
          </p:cNvPicPr>
          <p:nvPr/>
        </p:nvPicPr>
        <p:blipFill>
          <a:blip r:embed="rId2"/>
          <a:stretch>
            <a:fillRect/>
          </a:stretch>
        </p:blipFill>
        <p:spPr>
          <a:xfrm>
            <a:off x="9662059" y="330400"/>
            <a:ext cx="2249619" cy="542591"/>
          </a:xfrm>
          <a:prstGeom prst="rect">
            <a:avLst/>
          </a:prstGeom>
        </p:spPr>
      </p:pic>
    </p:spTree>
    <p:extLst>
      <p:ext uri="{BB962C8B-B14F-4D97-AF65-F5344CB8AC3E}">
        <p14:creationId xmlns:p14="http://schemas.microsoft.com/office/powerpoint/2010/main" val="370662605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2CDF0D4F-4A41-5A33-ABB1-5BECE9618C5E}"/>
              </a:ext>
            </a:extLst>
          </p:cNvPr>
          <p:cNvSpPr txBox="1"/>
          <p:nvPr/>
        </p:nvSpPr>
        <p:spPr>
          <a:xfrm>
            <a:off x="247973" y="216976"/>
            <a:ext cx="11592732" cy="461665"/>
          </a:xfrm>
          <a:prstGeom prst="rect">
            <a:avLst/>
          </a:prstGeom>
          <a:noFill/>
        </p:spPr>
        <p:txBody>
          <a:bodyPr wrap="square" rtlCol="0">
            <a:spAutoFit/>
          </a:bodyPr>
          <a:lstStyle/>
          <a:p>
            <a:r>
              <a:rPr lang="es-MX" sz="2400" dirty="0">
                <a:solidFill>
                  <a:srgbClr val="009900"/>
                </a:solidFill>
                <a:latin typeface="Acumin Variable Concept Black" panose="020B0304020202020204" pitchFamily="34" charset="0"/>
              </a:rPr>
              <a:t>3.2</a:t>
            </a:r>
            <a:r>
              <a:rPr lang="es-MX" sz="2000" dirty="0">
                <a:latin typeface="Acumin Variable Concept Black" panose="020B0304020202020204" pitchFamily="34" charset="0"/>
              </a:rPr>
              <a:t> Cómo Modificar Creencias Limitantes sobre la Abundancia Financiera</a:t>
            </a:r>
            <a:endParaRPr lang="es-PE" sz="2000" dirty="0">
              <a:latin typeface="Acumin Variable Concept Black" panose="020B0304020202020204" pitchFamily="34" charset="0"/>
            </a:endParaRPr>
          </a:p>
        </p:txBody>
      </p:sp>
      <p:grpSp>
        <p:nvGrpSpPr>
          <p:cNvPr id="4" name="Grupo 3">
            <a:extLst>
              <a:ext uri="{FF2B5EF4-FFF2-40B4-BE49-F238E27FC236}">
                <a16:creationId xmlns:a16="http://schemas.microsoft.com/office/drawing/2014/main" id="{2C88EF47-75C1-5F24-D61A-56C882E545E3}"/>
              </a:ext>
            </a:extLst>
          </p:cNvPr>
          <p:cNvGrpSpPr/>
          <p:nvPr/>
        </p:nvGrpSpPr>
        <p:grpSpPr>
          <a:xfrm>
            <a:off x="3880514" y="2208383"/>
            <a:ext cx="4430972" cy="3668448"/>
            <a:chOff x="3796362" y="1343515"/>
            <a:chExt cx="5137754" cy="4720661"/>
          </a:xfrm>
        </p:grpSpPr>
        <p:sp>
          <p:nvSpPr>
            <p:cNvPr id="5" name="Flecha: circular 4">
              <a:extLst>
                <a:ext uri="{FF2B5EF4-FFF2-40B4-BE49-F238E27FC236}">
                  <a16:creationId xmlns:a16="http://schemas.microsoft.com/office/drawing/2014/main" id="{8CBCEDC5-80DD-3C5C-2AC0-5EB74E1FE08A}"/>
                </a:ext>
              </a:extLst>
            </p:cNvPr>
            <p:cNvSpPr/>
            <p:nvPr/>
          </p:nvSpPr>
          <p:spPr>
            <a:xfrm>
              <a:off x="4031620" y="1343515"/>
              <a:ext cx="4667238" cy="4667238"/>
            </a:xfrm>
            <a:prstGeom prst="circularArrow">
              <a:avLst>
                <a:gd name="adj1" fmla="val 5544"/>
                <a:gd name="adj2" fmla="val 330680"/>
                <a:gd name="adj3" fmla="val 13779426"/>
                <a:gd name="adj4" fmla="val 17383834"/>
                <a:gd name="adj5" fmla="val 5757"/>
              </a:avLst>
            </a:prstGeom>
            <a:solidFill>
              <a:srgbClr val="00CC00"/>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txBody>
            <a:bodyPr/>
            <a:lstStyle/>
            <a:p>
              <a:endParaRPr lang="es-PE"/>
            </a:p>
          </p:txBody>
        </p:sp>
        <p:sp>
          <p:nvSpPr>
            <p:cNvPr id="6" name="Forma libre: forma 5">
              <a:extLst>
                <a:ext uri="{FF2B5EF4-FFF2-40B4-BE49-F238E27FC236}">
                  <a16:creationId xmlns:a16="http://schemas.microsoft.com/office/drawing/2014/main" id="{540E0F06-4F87-AEFF-66A9-A73A25A2C9E0}"/>
                </a:ext>
              </a:extLst>
            </p:cNvPr>
            <p:cNvSpPr/>
            <p:nvPr/>
          </p:nvSpPr>
          <p:spPr>
            <a:xfrm>
              <a:off x="5670642" y="1426203"/>
              <a:ext cx="1477780" cy="1091097"/>
            </a:xfrm>
            <a:custGeom>
              <a:avLst/>
              <a:gdLst>
                <a:gd name="connsiteX0" fmla="*/ 0 w 2182195"/>
                <a:gd name="connsiteY0" fmla="*/ 181853 h 1091097"/>
                <a:gd name="connsiteX1" fmla="*/ 181853 w 2182195"/>
                <a:gd name="connsiteY1" fmla="*/ 0 h 1091097"/>
                <a:gd name="connsiteX2" fmla="*/ 2000342 w 2182195"/>
                <a:gd name="connsiteY2" fmla="*/ 0 h 1091097"/>
                <a:gd name="connsiteX3" fmla="*/ 2182195 w 2182195"/>
                <a:gd name="connsiteY3" fmla="*/ 181853 h 1091097"/>
                <a:gd name="connsiteX4" fmla="*/ 2182195 w 2182195"/>
                <a:gd name="connsiteY4" fmla="*/ 909244 h 1091097"/>
                <a:gd name="connsiteX5" fmla="*/ 2000342 w 2182195"/>
                <a:gd name="connsiteY5" fmla="*/ 1091097 h 1091097"/>
                <a:gd name="connsiteX6" fmla="*/ 181853 w 2182195"/>
                <a:gd name="connsiteY6" fmla="*/ 1091097 h 1091097"/>
                <a:gd name="connsiteX7" fmla="*/ 0 w 2182195"/>
                <a:gd name="connsiteY7" fmla="*/ 909244 h 1091097"/>
                <a:gd name="connsiteX8" fmla="*/ 0 w 2182195"/>
                <a:gd name="connsiteY8" fmla="*/ 181853 h 1091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82195" h="1091097">
                  <a:moveTo>
                    <a:pt x="0" y="181853"/>
                  </a:moveTo>
                  <a:cubicBezTo>
                    <a:pt x="0" y="81418"/>
                    <a:pt x="81418" y="0"/>
                    <a:pt x="181853" y="0"/>
                  </a:cubicBezTo>
                  <a:lnTo>
                    <a:pt x="2000342" y="0"/>
                  </a:lnTo>
                  <a:cubicBezTo>
                    <a:pt x="2100777" y="0"/>
                    <a:pt x="2182195" y="81418"/>
                    <a:pt x="2182195" y="181853"/>
                  </a:cubicBezTo>
                  <a:lnTo>
                    <a:pt x="2182195" y="909244"/>
                  </a:lnTo>
                  <a:cubicBezTo>
                    <a:pt x="2182195" y="1009679"/>
                    <a:pt x="2100777" y="1091097"/>
                    <a:pt x="2000342" y="1091097"/>
                  </a:cubicBezTo>
                  <a:lnTo>
                    <a:pt x="181853" y="1091097"/>
                  </a:lnTo>
                  <a:cubicBezTo>
                    <a:pt x="81418" y="1091097"/>
                    <a:pt x="0" y="1009679"/>
                    <a:pt x="0" y="909244"/>
                  </a:cubicBezTo>
                  <a:lnTo>
                    <a:pt x="0" y="181853"/>
                  </a:lnTo>
                  <a:close/>
                </a:path>
              </a:pathLst>
            </a:custGeom>
            <a:solidFill>
              <a:srgbClr val="009900"/>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24713" tIns="224713" rIns="224713" bIns="224713" numCol="1" spcCol="1270" anchor="ctr" anchorCtr="0">
              <a:noAutofit/>
            </a:bodyPr>
            <a:lstStyle/>
            <a:p>
              <a:pPr marL="0" lvl="0" indent="0" algn="ctr" defTabSz="2000250">
                <a:lnSpc>
                  <a:spcPct val="90000"/>
                </a:lnSpc>
                <a:spcBef>
                  <a:spcPct val="0"/>
                </a:spcBef>
                <a:spcAft>
                  <a:spcPct val="35000"/>
                </a:spcAft>
                <a:buNone/>
              </a:pPr>
              <a:endParaRPr lang="es-PE" sz="4500" kern="1200"/>
            </a:p>
          </p:txBody>
        </p:sp>
        <p:sp>
          <p:nvSpPr>
            <p:cNvPr id="7" name="Forma libre: forma 6">
              <a:extLst>
                <a:ext uri="{FF2B5EF4-FFF2-40B4-BE49-F238E27FC236}">
                  <a16:creationId xmlns:a16="http://schemas.microsoft.com/office/drawing/2014/main" id="{6DF2CF2F-6CF4-CC0F-B2CC-12247A9B467D}"/>
                </a:ext>
              </a:extLst>
            </p:cNvPr>
            <p:cNvSpPr/>
            <p:nvPr/>
          </p:nvSpPr>
          <p:spPr>
            <a:xfrm>
              <a:off x="7456336" y="2747863"/>
              <a:ext cx="1477780" cy="1091097"/>
            </a:xfrm>
            <a:custGeom>
              <a:avLst/>
              <a:gdLst>
                <a:gd name="connsiteX0" fmla="*/ 0 w 2182195"/>
                <a:gd name="connsiteY0" fmla="*/ 181853 h 1091097"/>
                <a:gd name="connsiteX1" fmla="*/ 181853 w 2182195"/>
                <a:gd name="connsiteY1" fmla="*/ 0 h 1091097"/>
                <a:gd name="connsiteX2" fmla="*/ 2000342 w 2182195"/>
                <a:gd name="connsiteY2" fmla="*/ 0 h 1091097"/>
                <a:gd name="connsiteX3" fmla="*/ 2182195 w 2182195"/>
                <a:gd name="connsiteY3" fmla="*/ 181853 h 1091097"/>
                <a:gd name="connsiteX4" fmla="*/ 2182195 w 2182195"/>
                <a:gd name="connsiteY4" fmla="*/ 909244 h 1091097"/>
                <a:gd name="connsiteX5" fmla="*/ 2000342 w 2182195"/>
                <a:gd name="connsiteY5" fmla="*/ 1091097 h 1091097"/>
                <a:gd name="connsiteX6" fmla="*/ 181853 w 2182195"/>
                <a:gd name="connsiteY6" fmla="*/ 1091097 h 1091097"/>
                <a:gd name="connsiteX7" fmla="*/ 0 w 2182195"/>
                <a:gd name="connsiteY7" fmla="*/ 909244 h 1091097"/>
                <a:gd name="connsiteX8" fmla="*/ 0 w 2182195"/>
                <a:gd name="connsiteY8" fmla="*/ 181853 h 1091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82195" h="1091097">
                  <a:moveTo>
                    <a:pt x="0" y="181853"/>
                  </a:moveTo>
                  <a:cubicBezTo>
                    <a:pt x="0" y="81418"/>
                    <a:pt x="81418" y="0"/>
                    <a:pt x="181853" y="0"/>
                  </a:cubicBezTo>
                  <a:lnTo>
                    <a:pt x="2000342" y="0"/>
                  </a:lnTo>
                  <a:cubicBezTo>
                    <a:pt x="2100777" y="0"/>
                    <a:pt x="2182195" y="81418"/>
                    <a:pt x="2182195" y="181853"/>
                  </a:cubicBezTo>
                  <a:lnTo>
                    <a:pt x="2182195" y="909244"/>
                  </a:lnTo>
                  <a:cubicBezTo>
                    <a:pt x="2182195" y="1009679"/>
                    <a:pt x="2100777" y="1091097"/>
                    <a:pt x="2000342" y="1091097"/>
                  </a:cubicBezTo>
                  <a:lnTo>
                    <a:pt x="181853" y="1091097"/>
                  </a:lnTo>
                  <a:cubicBezTo>
                    <a:pt x="81418" y="1091097"/>
                    <a:pt x="0" y="1009679"/>
                    <a:pt x="0" y="909244"/>
                  </a:cubicBezTo>
                  <a:lnTo>
                    <a:pt x="0" y="181853"/>
                  </a:lnTo>
                  <a:close/>
                </a:path>
              </a:pathLst>
            </a:custGeom>
            <a:solidFill>
              <a:srgbClr val="009900"/>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24713" tIns="224713" rIns="224713" bIns="224713" numCol="1" spcCol="1270" anchor="ctr" anchorCtr="0">
              <a:noAutofit/>
            </a:bodyPr>
            <a:lstStyle/>
            <a:p>
              <a:pPr marL="0" lvl="0" indent="0" algn="ctr" defTabSz="2000250">
                <a:lnSpc>
                  <a:spcPct val="90000"/>
                </a:lnSpc>
                <a:spcBef>
                  <a:spcPct val="0"/>
                </a:spcBef>
                <a:spcAft>
                  <a:spcPct val="35000"/>
                </a:spcAft>
                <a:buNone/>
              </a:pPr>
              <a:endParaRPr lang="es-PE" sz="4500" kern="1200"/>
            </a:p>
          </p:txBody>
        </p:sp>
        <p:sp>
          <p:nvSpPr>
            <p:cNvPr id="8" name="Forma libre: forma 7">
              <a:extLst>
                <a:ext uri="{FF2B5EF4-FFF2-40B4-BE49-F238E27FC236}">
                  <a16:creationId xmlns:a16="http://schemas.microsoft.com/office/drawing/2014/main" id="{F00A6695-0D66-676B-ACDF-822CA781AD16}"/>
                </a:ext>
              </a:extLst>
            </p:cNvPr>
            <p:cNvSpPr/>
            <p:nvPr/>
          </p:nvSpPr>
          <p:spPr>
            <a:xfrm>
              <a:off x="7148421" y="4973079"/>
              <a:ext cx="1477781" cy="1091097"/>
            </a:xfrm>
            <a:custGeom>
              <a:avLst/>
              <a:gdLst>
                <a:gd name="connsiteX0" fmla="*/ 0 w 2182195"/>
                <a:gd name="connsiteY0" fmla="*/ 181853 h 1091097"/>
                <a:gd name="connsiteX1" fmla="*/ 181853 w 2182195"/>
                <a:gd name="connsiteY1" fmla="*/ 0 h 1091097"/>
                <a:gd name="connsiteX2" fmla="*/ 2000342 w 2182195"/>
                <a:gd name="connsiteY2" fmla="*/ 0 h 1091097"/>
                <a:gd name="connsiteX3" fmla="*/ 2182195 w 2182195"/>
                <a:gd name="connsiteY3" fmla="*/ 181853 h 1091097"/>
                <a:gd name="connsiteX4" fmla="*/ 2182195 w 2182195"/>
                <a:gd name="connsiteY4" fmla="*/ 909244 h 1091097"/>
                <a:gd name="connsiteX5" fmla="*/ 2000342 w 2182195"/>
                <a:gd name="connsiteY5" fmla="*/ 1091097 h 1091097"/>
                <a:gd name="connsiteX6" fmla="*/ 181853 w 2182195"/>
                <a:gd name="connsiteY6" fmla="*/ 1091097 h 1091097"/>
                <a:gd name="connsiteX7" fmla="*/ 0 w 2182195"/>
                <a:gd name="connsiteY7" fmla="*/ 909244 h 1091097"/>
                <a:gd name="connsiteX8" fmla="*/ 0 w 2182195"/>
                <a:gd name="connsiteY8" fmla="*/ 181853 h 1091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82195" h="1091097">
                  <a:moveTo>
                    <a:pt x="0" y="181853"/>
                  </a:moveTo>
                  <a:cubicBezTo>
                    <a:pt x="0" y="81418"/>
                    <a:pt x="81418" y="0"/>
                    <a:pt x="181853" y="0"/>
                  </a:cubicBezTo>
                  <a:lnTo>
                    <a:pt x="2000342" y="0"/>
                  </a:lnTo>
                  <a:cubicBezTo>
                    <a:pt x="2100777" y="0"/>
                    <a:pt x="2182195" y="81418"/>
                    <a:pt x="2182195" y="181853"/>
                  </a:cubicBezTo>
                  <a:lnTo>
                    <a:pt x="2182195" y="909244"/>
                  </a:lnTo>
                  <a:cubicBezTo>
                    <a:pt x="2182195" y="1009679"/>
                    <a:pt x="2100777" y="1091097"/>
                    <a:pt x="2000342" y="1091097"/>
                  </a:cubicBezTo>
                  <a:lnTo>
                    <a:pt x="181853" y="1091097"/>
                  </a:lnTo>
                  <a:cubicBezTo>
                    <a:pt x="81418" y="1091097"/>
                    <a:pt x="0" y="1009679"/>
                    <a:pt x="0" y="909244"/>
                  </a:cubicBezTo>
                  <a:lnTo>
                    <a:pt x="0" y="181853"/>
                  </a:lnTo>
                  <a:close/>
                </a:path>
              </a:pathLst>
            </a:custGeom>
            <a:solidFill>
              <a:srgbClr val="009900"/>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24713" tIns="224713" rIns="224713" bIns="224713" numCol="1" spcCol="1270" anchor="ctr" anchorCtr="0">
              <a:noAutofit/>
            </a:bodyPr>
            <a:lstStyle/>
            <a:p>
              <a:pPr marL="0" lvl="0" indent="0" algn="ctr" defTabSz="2000250">
                <a:lnSpc>
                  <a:spcPct val="90000"/>
                </a:lnSpc>
                <a:spcBef>
                  <a:spcPct val="0"/>
                </a:spcBef>
                <a:spcAft>
                  <a:spcPct val="35000"/>
                </a:spcAft>
                <a:buNone/>
              </a:pPr>
              <a:endParaRPr lang="es-PE" sz="4500" kern="1200"/>
            </a:p>
          </p:txBody>
        </p:sp>
        <p:sp>
          <p:nvSpPr>
            <p:cNvPr id="9" name="Forma libre: forma 8">
              <a:extLst>
                <a:ext uri="{FF2B5EF4-FFF2-40B4-BE49-F238E27FC236}">
                  <a16:creationId xmlns:a16="http://schemas.microsoft.com/office/drawing/2014/main" id="{6739CAB8-03A2-DCF2-540C-86FF07595B24}"/>
                </a:ext>
              </a:extLst>
            </p:cNvPr>
            <p:cNvSpPr/>
            <p:nvPr/>
          </p:nvSpPr>
          <p:spPr>
            <a:xfrm>
              <a:off x="4104276" y="4973079"/>
              <a:ext cx="1477780" cy="1091097"/>
            </a:xfrm>
            <a:custGeom>
              <a:avLst/>
              <a:gdLst>
                <a:gd name="connsiteX0" fmla="*/ 0 w 2182195"/>
                <a:gd name="connsiteY0" fmla="*/ 181853 h 1091097"/>
                <a:gd name="connsiteX1" fmla="*/ 181853 w 2182195"/>
                <a:gd name="connsiteY1" fmla="*/ 0 h 1091097"/>
                <a:gd name="connsiteX2" fmla="*/ 2000342 w 2182195"/>
                <a:gd name="connsiteY2" fmla="*/ 0 h 1091097"/>
                <a:gd name="connsiteX3" fmla="*/ 2182195 w 2182195"/>
                <a:gd name="connsiteY3" fmla="*/ 181853 h 1091097"/>
                <a:gd name="connsiteX4" fmla="*/ 2182195 w 2182195"/>
                <a:gd name="connsiteY4" fmla="*/ 909244 h 1091097"/>
                <a:gd name="connsiteX5" fmla="*/ 2000342 w 2182195"/>
                <a:gd name="connsiteY5" fmla="*/ 1091097 h 1091097"/>
                <a:gd name="connsiteX6" fmla="*/ 181853 w 2182195"/>
                <a:gd name="connsiteY6" fmla="*/ 1091097 h 1091097"/>
                <a:gd name="connsiteX7" fmla="*/ 0 w 2182195"/>
                <a:gd name="connsiteY7" fmla="*/ 909244 h 1091097"/>
                <a:gd name="connsiteX8" fmla="*/ 0 w 2182195"/>
                <a:gd name="connsiteY8" fmla="*/ 181853 h 1091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82195" h="1091097">
                  <a:moveTo>
                    <a:pt x="0" y="181853"/>
                  </a:moveTo>
                  <a:cubicBezTo>
                    <a:pt x="0" y="81418"/>
                    <a:pt x="81418" y="0"/>
                    <a:pt x="181853" y="0"/>
                  </a:cubicBezTo>
                  <a:lnTo>
                    <a:pt x="2000342" y="0"/>
                  </a:lnTo>
                  <a:cubicBezTo>
                    <a:pt x="2100777" y="0"/>
                    <a:pt x="2182195" y="81418"/>
                    <a:pt x="2182195" y="181853"/>
                  </a:cubicBezTo>
                  <a:lnTo>
                    <a:pt x="2182195" y="909244"/>
                  </a:lnTo>
                  <a:cubicBezTo>
                    <a:pt x="2182195" y="1009679"/>
                    <a:pt x="2100777" y="1091097"/>
                    <a:pt x="2000342" y="1091097"/>
                  </a:cubicBezTo>
                  <a:lnTo>
                    <a:pt x="181853" y="1091097"/>
                  </a:lnTo>
                  <a:cubicBezTo>
                    <a:pt x="81418" y="1091097"/>
                    <a:pt x="0" y="1009679"/>
                    <a:pt x="0" y="909244"/>
                  </a:cubicBezTo>
                  <a:lnTo>
                    <a:pt x="0" y="181853"/>
                  </a:lnTo>
                  <a:close/>
                </a:path>
              </a:pathLst>
            </a:custGeom>
            <a:solidFill>
              <a:srgbClr val="009900"/>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24713" tIns="224713" rIns="224713" bIns="224713" numCol="1" spcCol="1270" anchor="ctr" anchorCtr="0">
              <a:noAutofit/>
            </a:bodyPr>
            <a:lstStyle/>
            <a:p>
              <a:pPr marL="0" lvl="0" indent="0" algn="ctr" defTabSz="2000250">
                <a:lnSpc>
                  <a:spcPct val="90000"/>
                </a:lnSpc>
                <a:spcBef>
                  <a:spcPct val="0"/>
                </a:spcBef>
                <a:spcAft>
                  <a:spcPct val="35000"/>
                </a:spcAft>
                <a:buNone/>
              </a:pPr>
              <a:endParaRPr lang="es-PE" sz="4500" kern="1200"/>
            </a:p>
          </p:txBody>
        </p:sp>
        <p:sp>
          <p:nvSpPr>
            <p:cNvPr id="10" name="Forma libre: forma 9">
              <a:extLst>
                <a:ext uri="{FF2B5EF4-FFF2-40B4-BE49-F238E27FC236}">
                  <a16:creationId xmlns:a16="http://schemas.microsoft.com/office/drawing/2014/main" id="{DA7C07DB-8276-2BCD-D9D9-39104245C5DF}"/>
                </a:ext>
              </a:extLst>
            </p:cNvPr>
            <p:cNvSpPr/>
            <p:nvPr/>
          </p:nvSpPr>
          <p:spPr>
            <a:xfrm>
              <a:off x="3796362" y="2747863"/>
              <a:ext cx="1477780" cy="1091097"/>
            </a:xfrm>
            <a:custGeom>
              <a:avLst/>
              <a:gdLst>
                <a:gd name="connsiteX0" fmla="*/ 0 w 2182195"/>
                <a:gd name="connsiteY0" fmla="*/ 181853 h 1091097"/>
                <a:gd name="connsiteX1" fmla="*/ 181853 w 2182195"/>
                <a:gd name="connsiteY1" fmla="*/ 0 h 1091097"/>
                <a:gd name="connsiteX2" fmla="*/ 2000342 w 2182195"/>
                <a:gd name="connsiteY2" fmla="*/ 0 h 1091097"/>
                <a:gd name="connsiteX3" fmla="*/ 2182195 w 2182195"/>
                <a:gd name="connsiteY3" fmla="*/ 181853 h 1091097"/>
                <a:gd name="connsiteX4" fmla="*/ 2182195 w 2182195"/>
                <a:gd name="connsiteY4" fmla="*/ 909244 h 1091097"/>
                <a:gd name="connsiteX5" fmla="*/ 2000342 w 2182195"/>
                <a:gd name="connsiteY5" fmla="*/ 1091097 h 1091097"/>
                <a:gd name="connsiteX6" fmla="*/ 181853 w 2182195"/>
                <a:gd name="connsiteY6" fmla="*/ 1091097 h 1091097"/>
                <a:gd name="connsiteX7" fmla="*/ 0 w 2182195"/>
                <a:gd name="connsiteY7" fmla="*/ 909244 h 1091097"/>
                <a:gd name="connsiteX8" fmla="*/ 0 w 2182195"/>
                <a:gd name="connsiteY8" fmla="*/ 181853 h 1091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82195" h="1091097">
                  <a:moveTo>
                    <a:pt x="0" y="181853"/>
                  </a:moveTo>
                  <a:cubicBezTo>
                    <a:pt x="0" y="81418"/>
                    <a:pt x="81418" y="0"/>
                    <a:pt x="181853" y="0"/>
                  </a:cubicBezTo>
                  <a:lnTo>
                    <a:pt x="2000342" y="0"/>
                  </a:lnTo>
                  <a:cubicBezTo>
                    <a:pt x="2100777" y="0"/>
                    <a:pt x="2182195" y="81418"/>
                    <a:pt x="2182195" y="181853"/>
                  </a:cubicBezTo>
                  <a:lnTo>
                    <a:pt x="2182195" y="909244"/>
                  </a:lnTo>
                  <a:cubicBezTo>
                    <a:pt x="2182195" y="1009679"/>
                    <a:pt x="2100777" y="1091097"/>
                    <a:pt x="2000342" y="1091097"/>
                  </a:cubicBezTo>
                  <a:lnTo>
                    <a:pt x="181853" y="1091097"/>
                  </a:lnTo>
                  <a:cubicBezTo>
                    <a:pt x="81418" y="1091097"/>
                    <a:pt x="0" y="1009679"/>
                    <a:pt x="0" y="909244"/>
                  </a:cubicBezTo>
                  <a:lnTo>
                    <a:pt x="0" y="181853"/>
                  </a:lnTo>
                  <a:close/>
                </a:path>
              </a:pathLst>
            </a:custGeom>
            <a:solidFill>
              <a:srgbClr val="009900"/>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24713" tIns="224713" rIns="224713" bIns="224713" numCol="1" spcCol="1270" anchor="ctr" anchorCtr="0">
              <a:noAutofit/>
            </a:bodyPr>
            <a:lstStyle/>
            <a:p>
              <a:pPr marL="0" lvl="0" indent="0" algn="ctr" defTabSz="2000250">
                <a:lnSpc>
                  <a:spcPct val="90000"/>
                </a:lnSpc>
                <a:spcBef>
                  <a:spcPct val="0"/>
                </a:spcBef>
                <a:spcAft>
                  <a:spcPct val="35000"/>
                </a:spcAft>
                <a:buNone/>
              </a:pPr>
              <a:endParaRPr lang="es-PE" sz="4500" kern="1200"/>
            </a:p>
          </p:txBody>
        </p:sp>
      </p:grpSp>
      <p:sp>
        <p:nvSpPr>
          <p:cNvPr id="11" name="CuadroTexto 10">
            <a:extLst>
              <a:ext uri="{FF2B5EF4-FFF2-40B4-BE49-F238E27FC236}">
                <a16:creationId xmlns:a16="http://schemas.microsoft.com/office/drawing/2014/main" id="{7AB5DD5B-A6FF-AA53-0F9A-748BA6D1064D}"/>
              </a:ext>
            </a:extLst>
          </p:cNvPr>
          <p:cNvSpPr txBox="1"/>
          <p:nvPr/>
        </p:nvSpPr>
        <p:spPr>
          <a:xfrm>
            <a:off x="458914" y="2065096"/>
            <a:ext cx="3256239" cy="923330"/>
          </a:xfrm>
          <a:prstGeom prst="rect">
            <a:avLst/>
          </a:prstGeom>
          <a:noFill/>
        </p:spPr>
        <p:txBody>
          <a:bodyPr wrap="square" rtlCol="0">
            <a:spAutoFit/>
          </a:bodyPr>
          <a:lstStyle/>
          <a:p>
            <a:pPr algn="ctr"/>
            <a:r>
              <a:rPr lang="es-MX" b="1" dirty="0">
                <a:solidFill>
                  <a:srgbClr val="009900"/>
                </a:solidFill>
              </a:rPr>
              <a:t>REEMPLAZO DE CREENCIAS NEGATIVAS CON CREENCIAS POSITIVAS: </a:t>
            </a:r>
            <a:endParaRPr lang="es-PE" b="1" dirty="0">
              <a:solidFill>
                <a:srgbClr val="009900"/>
              </a:solidFill>
            </a:endParaRPr>
          </a:p>
        </p:txBody>
      </p:sp>
      <p:sp>
        <p:nvSpPr>
          <p:cNvPr id="12" name="CuadroTexto 11">
            <a:extLst>
              <a:ext uri="{FF2B5EF4-FFF2-40B4-BE49-F238E27FC236}">
                <a16:creationId xmlns:a16="http://schemas.microsoft.com/office/drawing/2014/main" id="{A195304A-9C87-8235-124B-E8CA00F337DD}"/>
              </a:ext>
            </a:extLst>
          </p:cNvPr>
          <p:cNvSpPr txBox="1"/>
          <p:nvPr/>
        </p:nvSpPr>
        <p:spPr>
          <a:xfrm>
            <a:off x="680014" y="4606130"/>
            <a:ext cx="2814039" cy="707886"/>
          </a:xfrm>
          <a:prstGeom prst="rect">
            <a:avLst/>
          </a:prstGeom>
          <a:noFill/>
        </p:spPr>
        <p:txBody>
          <a:bodyPr wrap="square" rtlCol="0">
            <a:spAutoFit/>
          </a:bodyPr>
          <a:lstStyle/>
          <a:p>
            <a:pPr algn="ctr"/>
            <a:r>
              <a:rPr lang="es-MX" sz="2000" b="1">
                <a:solidFill>
                  <a:srgbClr val="009900"/>
                </a:solidFill>
              </a:rPr>
              <a:t>Prácticas de Gratitud y Abundancia: </a:t>
            </a:r>
            <a:endParaRPr lang="es-PE" sz="2000" b="1" dirty="0">
              <a:solidFill>
                <a:srgbClr val="009900"/>
              </a:solidFill>
            </a:endParaRPr>
          </a:p>
        </p:txBody>
      </p:sp>
      <p:sp>
        <p:nvSpPr>
          <p:cNvPr id="13" name="CuadroTexto 12">
            <a:extLst>
              <a:ext uri="{FF2B5EF4-FFF2-40B4-BE49-F238E27FC236}">
                <a16:creationId xmlns:a16="http://schemas.microsoft.com/office/drawing/2014/main" id="{C9F1AD42-7319-0440-B5C1-B1B2E0A9CEC9}"/>
              </a:ext>
            </a:extLst>
          </p:cNvPr>
          <p:cNvSpPr txBox="1"/>
          <p:nvPr/>
        </p:nvSpPr>
        <p:spPr>
          <a:xfrm>
            <a:off x="8925316" y="2504055"/>
            <a:ext cx="1769787" cy="400110"/>
          </a:xfrm>
          <a:prstGeom prst="rect">
            <a:avLst/>
          </a:prstGeom>
          <a:noFill/>
        </p:spPr>
        <p:txBody>
          <a:bodyPr wrap="square" rtlCol="0">
            <a:spAutoFit/>
          </a:bodyPr>
          <a:lstStyle/>
          <a:p>
            <a:pPr algn="ctr"/>
            <a:r>
              <a:rPr lang="es-MX" sz="2000" b="1" dirty="0">
                <a:solidFill>
                  <a:srgbClr val="009900"/>
                </a:solidFill>
              </a:rPr>
              <a:t>ACCIÓN</a:t>
            </a:r>
            <a:endParaRPr lang="es-PE" sz="2000" b="1" dirty="0">
              <a:solidFill>
                <a:srgbClr val="009900"/>
              </a:solidFill>
            </a:endParaRPr>
          </a:p>
        </p:txBody>
      </p:sp>
      <p:sp>
        <p:nvSpPr>
          <p:cNvPr id="14" name="CuadroTexto 13">
            <a:extLst>
              <a:ext uri="{FF2B5EF4-FFF2-40B4-BE49-F238E27FC236}">
                <a16:creationId xmlns:a16="http://schemas.microsoft.com/office/drawing/2014/main" id="{09762792-46BD-EF74-73B4-F58E46E3E499}"/>
              </a:ext>
            </a:extLst>
          </p:cNvPr>
          <p:cNvSpPr txBox="1"/>
          <p:nvPr/>
        </p:nvSpPr>
        <p:spPr>
          <a:xfrm>
            <a:off x="5267212" y="826916"/>
            <a:ext cx="1769787" cy="400110"/>
          </a:xfrm>
          <a:prstGeom prst="rect">
            <a:avLst/>
          </a:prstGeom>
          <a:noFill/>
        </p:spPr>
        <p:txBody>
          <a:bodyPr wrap="square" rtlCol="0">
            <a:spAutoFit/>
          </a:bodyPr>
          <a:lstStyle/>
          <a:p>
            <a:pPr algn="ctr"/>
            <a:r>
              <a:rPr lang="es-MX" sz="2000" b="1" dirty="0">
                <a:solidFill>
                  <a:srgbClr val="009900"/>
                </a:solidFill>
              </a:rPr>
              <a:t>BENEFICIO</a:t>
            </a:r>
            <a:endParaRPr lang="es-PE" sz="2000" b="1" dirty="0">
              <a:solidFill>
                <a:srgbClr val="009900"/>
              </a:solidFill>
            </a:endParaRPr>
          </a:p>
        </p:txBody>
      </p:sp>
      <p:sp>
        <p:nvSpPr>
          <p:cNvPr id="15" name="CuadroTexto 14">
            <a:extLst>
              <a:ext uri="{FF2B5EF4-FFF2-40B4-BE49-F238E27FC236}">
                <a16:creationId xmlns:a16="http://schemas.microsoft.com/office/drawing/2014/main" id="{57B1A4FC-758F-68DD-4F09-E3DBC8D733E0}"/>
              </a:ext>
            </a:extLst>
          </p:cNvPr>
          <p:cNvSpPr txBox="1"/>
          <p:nvPr/>
        </p:nvSpPr>
        <p:spPr>
          <a:xfrm>
            <a:off x="8492636" y="4491103"/>
            <a:ext cx="2635148" cy="707886"/>
          </a:xfrm>
          <a:prstGeom prst="rect">
            <a:avLst/>
          </a:prstGeom>
          <a:noFill/>
        </p:spPr>
        <p:txBody>
          <a:bodyPr wrap="square" rtlCol="0">
            <a:spAutoFit/>
          </a:bodyPr>
          <a:lstStyle/>
          <a:p>
            <a:pPr algn="ctr"/>
            <a:r>
              <a:rPr lang="es-PE" sz="2000" b="1" dirty="0">
                <a:solidFill>
                  <a:srgbClr val="009900"/>
                </a:solidFill>
              </a:rPr>
              <a:t>Visualización del Éxito Financiero: </a:t>
            </a:r>
          </a:p>
        </p:txBody>
      </p:sp>
      <p:sp>
        <p:nvSpPr>
          <p:cNvPr id="16" name="CuadroTexto 15">
            <a:extLst>
              <a:ext uri="{FF2B5EF4-FFF2-40B4-BE49-F238E27FC236}">
                <a16:creationId xmlns:a16="http://schemas.microsoft.com/office/drawing/2014/main" id="{12BAD344-8289-001B-807E-36DB5571C97F}"/>
              </a:ext>
            </a:extLst>
          </p:cNvPr>
          <p:cNvSpPr txBox="1"/>
          <p:nvPr/>
        </p:nvSpPr>
        <p:spPr>
          <a:xfrm>
            <a:off x="608687" y="2927169"/>
            <a:ext cx="3098508" cy="1477328"/>
          </a:xfrm>
          <a:prstGeom prst="rect">
            <a:avLst/>
          </a:prstGeom>
          <a:noFill/>
        </p:spPr>
        <p:txBody>
          <a:bodyPr wrap="square" rtlCol="0">
            <a:spAutoFit/>
          </a:bodyPr>
          <a:lstStyle/>
          <a:p>
            <a:pPr marL="285750" indent="-285750">
              <a:buFont typeface="Arial" panose="020B0604020202020204" pitchFamily="34" charset="0"/>
              <a:buChar char="•"/>
            </a:pPr>
            <a:r>
              <a:rPr lang="es-MX" b="1" dirty="0">
                <a:solidFill>
                  <a:srgbClr val="212529"/>
                </a:solidFill>
              </a:rPr>
              <a:t>"el dinero es difícil de ganar“</a:t>
            </a:r>
          </a:p>
          <a:p>
            <a:pPr marL="285750" indent="-285750">
              <a:buFont typeface="Arial" panose="020B0604020202020204" pitchFamily="34" charset="0"/>
              <a:buChar char="•"/>
            </a:pPr>
            <a:r>
              <a:rPr lang="es-MX" b="1" dirty="0">
                <a:solidFill>
                  <a:srgbClr val="212529"/>
                </a:solidFill>
              </a:rPr>
              <a:t>"el dinero fluye hacia mí fácilmente a medida que aporto valor"</a:t>
            </a:r>
            <a:endParaRPr lang="es-PE" b="1" dirty="0">
              <a:solidFill>
                <a:srgbClr val="212529"/>
              </a:solidFill>
            </a:endParaRPr>
          </a:p>
        </p:txBody>
      </p:sp>
      <p:sp>
        <p:nvSpPr>
          <p:cNvPr id="17" name="CuadroTexto 16">
            <a:extLst>
              <a:ext uri="{FF2B5EF4-FFF2-40B4-BE49-F238E27FC236}">
                <a16:creationId xmlns:a16="http://schemas.microsoft.com/office/drawing/2014/main" id="{C0CB5B6A-2AD0-C881-DD87-F6A8A2398AC6}"/>
              </a:ext>
            </a:extLst>
          </p:cNvPr>
          <p:cNvSpPr txBox="1"/>
          <p:nvPr/>
        </p:nvSpPr>
        <p:spPr>
          <a:xfrm>
            <a:off x="680014" y="5239891"/>
            <a:ext cx="3376954" cy="923330"/>
          </a:xfrm>
          <a:prstGeom prst="rect">
            <a:avLst/>
          </a:prstGeom>
          <a:noFill/>
        </p:spPr>
        <p:txBody>
          <a:bodyPr wrap="square" rtlCol="0">
            <a:spAutoFit/>
          </a:bodyPr>
          <a:lstStyle/>
          <a:p>
            <a:pPr marL="285750" indent="-285750">
              <a:buFont typeface="Arial" panose="020B0604020202020204" pitchFamily="34" charset="0"/>
              <a:buChar char="•"/>
            </a:pPr>
            <a:r>
              <a:rPr lang="es-MX" b="1" dirty="0">
                <a:solidFill>
                  <a:srgbClr val="212529"/>
                </a:solidFill>
              </a:rPr>
              <a:t>La clave está en reconocer cada pequeño logro económico</a:t>
            </a:r>
            <a:endParaRPr lang="es-PE" b="1" dirty="0">
              <a:solidFill>
                <a:srgbClr val="212529"/>
              </a:solidFill>
            </a:endParaRPr>
          </a:p>
        </p:txBody>
      </p:sp>
      <p:sp>
        <p:nvSpPr>
          <p:cNvPr id="19" name="CuadroTexto 18">
            <a:extLst>
              <a:ext uri="{FF2B5EF4-FFF2-40B4-BE49-F238E27FC236}">
                <a16:creationId xmlns:a16="http://schemas.microsoft.com/office/drawing/2014/main" id="{024F5785-2FDE-63A6-AE34-D76EC84E8BA1}"/>
              </a:ext>
            </a:extLst>
          </p:cNvPr>
          <p:cNvSpPr txBox="1"/>
          <p:nvPr/>
        </p:nvSpPr>
        <p:spPr>
          <a:xfrm>
            <a:off x="8311485" y="5170640"/>
            <a:ext cx="3529220" cy="1200329"/>
          </a:xfrm>
          <a:prstGeom prst="rect">
            <a:avLst/>
          </a:prstGeom>
          <a:noFill/>
        </p:spPr>
        <p:txBody>
          <a:bodyPr wrap="square" rtlCol="0">
            <a:spAutoFit/>
          </a:bodyPr>
          <a:lstStyle/>
          <a:p>
            <a:pPr marL="285750" indent="-285750">
              <a:buFont typeface="Arial" panose="020B0604020202020204" pitchFamily="34" charset="0"/>
              <a:buChar char="•"/>
            </a:pPr>
            <a:r>
              <a:rPr lang="es-MX" b="1" dirty="0">
                <a:solidFill>
                  <a:srgbClr val="212529"/>
                </a:solidFill>
              </a:rPr>
              <a:t> Al visualizar un futuro financiero exitoso, se condiciona la mente para creer que es posible. </a:t>
            </a:r>
            <a:endParaRPr lang="es-PE" b="1" dirty="0">
              <a:solidFill>
                <a:srgbClr val="212529"/>
              </a:solidFill>
            </a:endParaRPr>
          </a:p>
        </p:txBody>
      </p:sp>
      <p:sp>
        <p:nvSpPr>
          <p:cNvPr id="20" name="CuadroTexto 19">
            <a:extLst>
              <a:ext uri="{FF2B5EF4-FFF2-40B4-BE49-F238E27FC236}">
                <a16:creationId xmlns:a16="http://schemas.microsoft.com/office/drawing/2014/main" id="{5EDD08D7-0619-DF4C-FB37-58AEE6072CCD}"/>
              </a:ext>
            </a:extLst>
          </p:cNvPr>
          <p:cNvSpPr txBox="1"/>
          <p:nvPr/>
        </p:nvSpPr>
        <p:spPr>
          <a:xfrm>
            <a:off x="8402272" y="2878986"/>
            <a:ext cx="3330814" cy="1200329"/>
          </a:xfrm>
          <a:prstGeom prst="rect">
            <a:avLst/>
          </a:prstGeom>
          <a:noFill/>
        </p:spPr>
        <p:txBody>
          <a:bodyPr wrap="square" rtlCol="0">
            <a:spAutoFit/>
          </a:bodyPr>
          <a:lstStyle/>
          <a:p>
            <a:pPr marL="285750" indent="-285750">
              <a:buFont typeface="Arial" panose="020B0604020202020204" pitchFamily="34" charset="0"/>
              <a:buChar char="•"/>
            </a:pPr>
            <a:r>
              <a:rPr lang="es-MX" b="1" dirty="0">
                <a:solidFill>
                  <a:srgbClr val="212529"/>
                </a:solidFill>
              </a:rPr>
              <a:t>Aprender a implementar técnicas como afirmaciones, gratitud diaria en sus rutinas. </a:t>
            </a:r>
            <a:endParaRPr lang="es-PE" b="1" dirty="0">
              <a:solidFill>
                <a:srgbClr val="212529"/>
              </a:solidFill>
            </a:endParaRPr>
          </a:p>
        </p:txBody>
      </p:sp>
      <p:sp>
        <p:nvSpPr>
          <p:cNvPr id="21" name="CuadroTexto 20">
            <a:extLst>
              <a:ext uri="{FF2B5EF4-FFF2-40B4-BE49-F238E27FC236}">
                <a16:creationId xmlns:a16="http://schemas.microsoft.com/office/drawing/2014/main" id="{56ED9EAC-C27C-4C64-387A-6B1D7F1BED7C}"/>
              </a:ext>
            </a:extLst>
          </p:cNvPr>
          <p:cNvSpPr txBox="1"/>
          <p:nvPr/>
        </p:nvSpPr>
        <p:spPr>
          <a:xfrm>
            <a:off x="4083408" y="3388834"/>
            <a:ext cx="762911" cy="707886"/>
          </a:xfrm>
          <a:prstGeom prst="rect">
            <a:avLst/>
          </a:prstGeom>
          <a:noFill/>
        </p:spPr>
        <p:txBody>
          <a:bodyPr wrap="square" rtlCol="0">
            <a:spAutoFit/>
          </a:bodyPr>
          <a:lstStyle/>
          <a:p>
            <a:r>
              <a:rPr lang="es-MX" sz="4000" dirty="0">
                <a:solidFill>
                  <a:srgbClr val="FFFFFF"/>
                </a:solidFill>
                <a:latin typeface="Acumin Variable Concept Black" panose="020B0304020202020204" pitchFamily="34" charset="0"/>
              </a:rPr>
              <a:t>01</a:t>
            </a:r>
            <a:endParaRPr lang="es-PE" dirty="0">
              <a:solidFill>
                <a:srgbClr val="FFFFFF"/>
              </a:solidFill>
              <a:latin typeface="Acumin Variable Concept Black" panose="020B0304020202020204" pitchFamily="34" charset="0"/>
            </a:endParaRPr>
          </a:p>
        </p:txBody>
      </p:sp>
      <p:sp>
        <p:nvSpPr>
          <p:cNvPr id="22" name="CuadroTexto 21">
            <a:extLst>
              <a:ext uri="{FF2B5EF4-FFF2-40B4-BE49-F238E27FC236}">
                <a16:creationId xmlns:a16="http://schemas.microsoft.com/office/drawing/2014/main" id="{78C3452A-3446-CCEA-2BDF-0FD821315676}"/>
              </a:ext>
            </a:extLst>
          </p:cNvPr>
          <p:cNvSpPr txBox="1"/>
          <p:nvPr/>
        </p:nvSpPr>
        <p:spPr>
          <a:xfrm>
            <a:off x="4322612" y="5117676"/>
            <a:ext cx="1071504" cy="707886"/>
          </a:xfrm>
          <a:prstGeom prst="rect">
            <a:avLst/>
          </a:prstGeom>
          <a:noFill/>
        </p:spPr>
        <p:txBody>
          <a:bodyPr wrap="square" rtlCol="0">
            <a:spAutoFit/>
          </a:bodyPr>
          <a:lstStyle/>
          <a:p>
            <a:r>
              <a:rPr lang="es-MX" sz="4000" dirty="0">
                <a:solidFill>
                  <a:srgbClr val="FFFFFF"/>
                </a:solidFill>
                <a:latin typeface="Acumin Variable Concept Black" panose="020B0304020202020204" pitchFamily="34" charset="0"/>
              </a:rPr>
              <a:t>02</a:t>
            </a:r>
            <a:endParaRPr lang="es-PE" dirty="0">
              <a:solidFill>
                <a:srgbClr val="FFFFFF"/>
              </a:solidFill>
              <a:latin typeface="Acumin Variable Concept Black" panose="020B0304020202020204" pitchFamily="34" charset="0"/>
            </a:endParaRPr>
          </a:p>
        </p:txBody>
      </p:sp>
      <p:sp>
        <p:nvSpPr>
          <p:cNvPr id="23" name="CuadroTexto 22">
            <a:extLst>
              <a:ext uri="{FF2B5EF4-FFF2-40B4-BE49-F238E27FC236}">
                <a16:creationId xmlns:a16="http://schemas.microsoft.com/office/drawing/2014/main" id="{F3CFD14F-0F0C-B294-AD8E-7B8E63FAB324}"/>
              </a:ext>
            </a:extLst>
          </p:cNvPr>
          <p:cNvSpPr txBox="1"/>
          <p:nvPr/>
        </p:nvSpPr>
        <p:spPr>
          <a:xfrm>
            <a:off x="7288908" y="3397978"/>
            <a:ext cx="872460" cy="707886"/>
          </a:xfrm>
          <a:prstGeom prst="rect">
            <a:avLst/>
          </a:prstGeom>
          <a:noFill/>
        </p:spPr>
        <p:txBody>
          <a:bodyPr wrap="square" rtlCol="0">
            <a:spAutoFit/>
          </a:bodyPr>
          <a:lstStyle/>
          <a:p>
            <a:r>
              <a:rPr lang="es-MX" sz="4000" dirty="0">
                <a:solidFill>
                  <a:srgbClr val="FFFFFF"/>
                </a:solidFill>
                <a:latin typeface="Acumin Variable Concept Black" panose="020B0304020202020204" pitchFamily="34" charset="0"/>
              </a:rPr>
              <a:t>04</a:t>
            </a:r>
            <a:endParaRPr lang="es-PE" dirty="0">
              <a:solidFill>
                <a:srgbClr val="FFFFFF"/>
              </a:solidFill>
              <a:latin typeface="Acumin Variable Concept Black" panose="020B0304020202020204" pitchFamily="34" charset="0"/>
            </a:endParaRPr>
          </a:p>
        </p:txBody>
      </p:sp>
      <p:sp>
        <p:nvSpPr>
          <p:cNvPr id="31" name="CuadroTexto 30">
            <a:extLst>
              <a:ext uri="{FF2B5EF4-FFF2-40B4-BE49-F238E27FC236}">
                <a16:creationId xmlns:a16="http://schemas.microsoft.com/office/drawing/2014/main" id="{BC9A1FE0-8B63-A183-D6BC-76A6BC7F63FF}"/>
              </a:ext>
            </a:extLst>
          </p:cNvPr>
          <p:cNvSpPr txBox="1"/>
          <p:nvPr/>
        </p:nvSpPr>
        <p:spPr>
          <a:xfrm>
            <a:off x="6978012" y="5080474"/>
            <a:ext cx="872460" cy="707886"/>
          </a:xfrm>
          <a:prstGeom prst="rect">
            <a:avLst/>
          </a:prstGeom>
          <a:noFill/>
        </p:spPr>
        <p:txBody>
          <a:bodyPr wrap="square" rtlCol="0">
            <a:spAutoFit/>
          </a:bodyPr>
          <a:lstStyle/>
          <a:p>
            <a:r>
              <a:rPr lang="es-MX" sz="4000" dirty="0">
                <a:solidFill>
                  <a:srgbClr val="FFFFFF"/>
                </a:solidFill>
                <a:latin typeface="Acumin Variable Concept Black" panose="020B0304020202020204" pitchFamily="34" charset="0"/>
              </a:rPr>
              <a:t>03</a:t>
            </a:r>
            <a:endParaRPr lang="es-PE" dirty="0">
              <a:solidFill>
                <a:srgbClr val="FFFFFF"/>
              </a:solidFill>
              <a:latin typeface="Acumin Variable Concept Black" panose="020B0304020202020204" pitchFamily="34" charset="0"/>
            </a:endParaRPr>
          </a:p>
        </p:txBody>
      </p:sp>
      <p:sp>
        <p:nvSpPr>
          <p:cNvPr id="32" name="CuadroTexto 31">
            <a:extLst>
              <a:ext uri="{FF2B5EF4-FFF2-40B4-BE49-F238E27FC236}">
                <a16:creationId xmlns:a16="http://schemas.microsoft.com/office/drawing/2014/main" id="{86AB01BF-2E5E-06A6-4C0F-8C7CDCF49572}"/>
              </a:ext>
            </a:extLst>
          </p:cNvPr>
          <p:cNvSpPr txBox="1"/>
          <p:nvPr/>
        </p:nvSpPr>
        <p:spPr>
          <a:xfrm>
            <a:off x="5679564" y="2318986"/>
            <a:ext cx="872460" cy="707886"/>
          </a:xfrm>
          <a:prstGeom prst="rect">
            <a:avLst/>
          </a:prstGeom>
          <a:noFill/>
        </p:spPr>
        <p:txBody>
          <a:bodyPr wrap="square" rtlCol="0">
            <a:spAutoFit/>
          </a:bodyPr>
          <a:lstStyle/>
          <a:p>
            <a:r>
              <a:rPr lang="es-MX" sz="4000" dirty="0">
                <a:solidFill>
                  <a:srgbClr val="FFFFFF"/>
                </a:solidFill>
                <a:latin typeface="Acumin Variable Concept Black" panose="020B0304020202020204" pitchFamily="34" charset="0"/>
              </a:rPr>
              <a:t>05</a:t>
            </a:r>
            <a:endParaRPr lang="es-PE" dirty="0">
              <a:solidFill>
                <a:srgbClr val="FFFFFF"/>
              </a:solidFill>
              <a:latin typeface="Acumin Variable Concept Black" panose="020B0304020202020204" pitchFamily="34" charset="0"/>
            </a:endParaRPr>
          </a:p>
        </p:txBody>
      </p:sp>
      <p:sp>
        <p:nvSpPr>
          <p:cNvPr id="33" name="CuadroTexto 32">
            <a:extLst>
              <a:ext uri="{FF2B5EF4-FFF2-40B4-BE49-F238E27FC236}">
                <a16:creationId xmlns:a16="http://schemas.microsoft.com/office/drawing/2014/main" id="{3D823481-802C-53A7-3DC6-E3894AA6E3E1}"/>
              </a:ext>
            </a:extLst>
          </p:cNvPr>
          <p:cNvSpPr txBox="1"/>
          <p:nvPr/>
        </p:nvSpPr>
        <p:spPr>
          <a:xfrm>
            <a:off x="4171268" y="1203183"/>
            <a:ext cx="3746141" cy="923330"/>
          </a:xfrm>
          <a:prstGeom prst="rect">
            <a:avLst/>
          </a:prstGeom>
          <a:noFill/>
        </p:spPr>
        <p:txBody>
          <a:bodyPr wrap="square" rtlCol="0">
            <a:spAutoFit/>
          </a:bodyPr>
          <a:lstStyle/>
          <a:p>
            <a:pPr marL="742950" lvl="1" indent="-285750">
              <a:buFont typeface="Arial" panose="020B0604020202020204" pitchFamily="34" charset="0"/>
              <a:buChar char="•"/>
            </a:pPr>
            <a:r>
              <a:rPr lang="es-MX" b="1" dirty="0">
                <a:solidFill>
                  <a:srgbClr val="212529"/>
                </a:solidFill>
              </a:rPr>
              <a:t>Comienzan a ver el dinero como una herramienta de crecimiento y abundancia</a:t>
            </a:r>
            <a:endParaRPr lang="es-PE" b="1" dirty="0">
              <a:solidFill>
                <a:srgbClr val="212529"/>
              </a:solidFill>
            </a:endParaRPr>
          </a:p>
        </p:txBody>
      </p:sp>
    </p:spTree>
    <p:extLst>
      <p:ext uri="{BB962C8B-B14F-4D97-AF65-F5344CB8AC3E}">
        <p14:creationId xmlns:p14="http://schemas.microsoft.com/office/powerpoint/2010/main" val="200812120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1628305F-4277-BE34-9BD6-4E890F9DDE7F}"/>
              </a:ext>
            </a:extLst>
          </p:cNvPr>
          <p:cNvSpPr txBox="1"/>
          <p:nvPr/>
        </p:nvSpPr>
        <p:spPr>
          <a:xfrm>
            <a:off x="325463" y="278969"/>
            <a:ext cx="10802319" cy="461665"/>
          </a:xfrm>
          <a:prstGeom prst="rect">
            <a:avLst/>
          </a:prstGeom>
          <a:noFill/>
        </p:spPr>
        <p:txBody>
          <a:bodyPr wrap="square" rtlCol="0">
            <a:spAutoFit/>
          </a:bodyPr>
          <a:lstStyle/>
          <a:p>
            <a:r>
              <a:rPr lang="es-MX" sz="2400" dirty="0">
                <a:solidFill>
                  <a:srgbClr val="009900"/>
                </a:solidFill>
                <a:latin typeface="Acumin Variable Concept Black" panose="020B0304020202020204" pitchFamily="34" charset="0"/>
              </a:rPr>
              <a:t>3.3</a:t>
            </a:r>
            <a:r>
              <a:rPr lang="es-MX" sz="2400" dirty="0">
                <a:latin typeface="Acumin Variable Concept Black" panose="020B0304020202020204" pitchFamily="34" charset="0"/>
              </a:rPr>
              <a:t> </a:t>
            </a:r>
            <a:r>
              <a:rPr lang="es-MX" sz="2000" dirty="0">
                <a:latin typeface="Acumin Variable Concept Black" panose="020B0304020202020204" pitchFamily="34" charset="0"/>
              </a:rPr>
              <a:t>Estrategias para Establecer una Relación Positiva y Efectiva con el Dinero</a:t>
            </a:r>
            <a:endParaRPr lang="es-PE" sz="2000" dirty="0">
              <a:latin typeface="Acumin Variable Concept Black" panose="020B0304020202020204" pitchFamily="34" charset="0"/>
            </a:endParaRPr>
          </a:p>
        </p:txBody>
      </p:sp>
      <p:sp>
        <p:nvSpPr>
          <p:cNvPr id="3" name="Rombo 2">
            <a:extLst>
              <a:ext uri="{FF2B5EF4-FFF2-40B4-BE49-F238E27FC236}">
                <a16:creationId xmlns:a16="http://schemas.microsoft.com/office/drawing/2014/main" id="{3557D116-C92E-86A7-2A58-2A30021619F8}"/>
              </a:ext>
            </a:extLst>
          </p:cNvPr>
          <p:cNvSpPr/>
          <p:nvPr/>
        </p:nvSpPr>
        <p:spPr>
          <a:xfrm>
            <a:off x="728422" y="2371241"/>
            <a:ext cx="3166906" cy="3394128"/>
          </a:xfrm>
          <a:prstGeom prst="diamond">
            <a:avLst/>
          </a:prstGeom>
          <a:solidFill>
            <a:srgbClr val="009900"/>
          </a:solidFill>
          <a:ln>
            <a:solidFill>
              <a:srgbClr val="0099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E"/>
          </a:p>
        </p:txBody>
      </p:sp>
      <p:sp>
        <p:nvSpPr>
          <p:cNvPr id="4" name="Rombo 3">
            <a:extLst>
              <a:ext uri="{FF2B5EF4-FFF2-40B4-BE49-F238E27FC236}">
                <a16:creationId xmlns:a16="http://schemas.microsoft.com/office/drawing/2014/main" id="{D227C0B0-F8A9-9AA0-B833-3CCA4260AB7E}"/>
              </a:ext>
            </a:extLst>
          </p:cNvPr>
          <p:cNvSpPr/>
          <p:nvPr/>
        </p:nvSpPr>
        <p:spPr>
          <a:xfrm>
            <a:off x="3115161" y="1848172"/>
            <a:ext cx="1876283" cy="2010904"/>
          </a:xfrm>
          <a:prstGeom prst="diamond">
            <a:avLst/>
          </a:prstGeom>
          <a:solidFill>
            <a:srgbClr val="009900"/>
          </a:solidFill>
          <a:ln>
            <a:solidFill>
              <a:srgbClr val="0099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E"/>
          </a:p>
        </p:txBody>
      </p:sp>
      <p:sp>
        <p:nvSpPr>
          <p:cNvPr id="5" name="Rombo 4">
            <a:extLst>
              <a:ext uri="{FF2B5EF4-FFF2-40B4-BE49-F238E27FC236}">
                <a16:creationId xmlns:a16="http://schemas.microsoft.com/office/drawing/2014/main" id="{6D5CE88E-FA92-817D-09F9-765BDBD02B33}"/>
              </a:ext>
            </a:extLst>
          </p:cNvPr>
          <p:cNvSpPr/>
          <p:nvPr/>
        </p:nvSpPr>
        <p:spPr>
          <a:xfrm>
            <a:off x="3146157" y="4203914"/>
            <a:ext cx="1876283" cy="2010904"/>
          </a:xfrm>
          <a:prstGeom prst="diamond">
            <a:avLst/>
          </a:prstGeom>
          <a:solidFill>
            <a:srgbClr val="009900"/>
          </a:solidFill>
          <a:ln>
            <a:solidFill>
              <a:srgbClr val="0099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E"/>
          </a:p>
        </p:txBody>
      </p:sp>
      <p:sp>
        <p:nvSpPr>
          <p:cNvPr id="6" name="CuadroTexto 5">
            <a:extLst>
              <a:ext uri="{FF2B5EF4-FFF2-40B4-BE49-F238E27FC236}">
                <a16:creationId xmlns:a16="http://schemas.microsoft.com/office/drawing/2014/main" id="{E537D6FF-EFB7-710D-746C-6FCC34607541}"/>
              </a:ext>
            </a:extLst>
          </p:cNvPr>
          <p:cNvSpPr txBox="1"/>
          <p:nvPr/>
        </p:nvSpPr>
        <p:spPr>
          <a:xfrm>
            <a:off x="1373733" y="3365672"/>
            <a:ext cx="1876283" cy="1446550"/>
          </a:xfrm>
          <a:prstGeom prst="rect">
            <a:avLst/>
          </a:prstGeom>
          <a:noFill/>
        </p:spPr>
        <p:txBody>
          <a:bodyPr wrap="square" rtlCol="0">
            <a:spAutoFit/>
          </a:bodyPr>
          <a:lstStyle/>
          <a:p>
            <a:r>
              <a:rPr lang="es-MX" sz="8800" dirty="0">
                <a:solidFill>
                  <a:schemeClr val="bg1"/>
                </a:solidFill>
                <a:latin typeface="Acumin Variable Concept Black" panose="020B0304020202020204" pitchFamily="34" charset="0"/>
              </a:rPr>
              <a:t>3.3</a:t>
            </a:r>
            <a:endParaRPr lang="es-PE" dirty="0">
              <a:solidFill>
                <a:schemeClr val="bg1"/>
              </a:solidFill>
              <a:latin typeface="Acumin Variable Concept Black" panose="020B0304020202020204" pitchFamily="34" charset="0"/>
            </a:endParaRPr>
          </a:p>
        </p:txBody>
      </p:sp>
      <p:sp>
        <p:nvSpPr>
          <p:cNvPr id="7" name="CuadroTexto 6">
            <a:extLst>
              <a:ext uri="{FF2B5EF4-FFF2-40B4-BE49-F238E27FC236}">
                <a16:creationId xmlns:a16="http://schemas.microsoft.com/office/drawing/2014/main" id="{9E4FC365-225A-502F-3B00-ECE0ACD4C6EF}"/>
              </a:ext>
            </a:extLst>
          </p:cNvPr>
          <p:cNvSpPr txBox="1"/>
          <p:nvPr/>
        </p:nvSpPr>
        <p:spPr>
          <a:xfrm>
            <a:off x="3593788" y="2371241"/>
            <a:ext cx="981020" cy="923330"/>
          </a:xfrm>
          <a:prstGeom prst="rect">
            <a:avLst/>
          </a:prstGeom>
          <a:noFill/>
        </p:spPr>
        <p:txBody>
          <a:bodyPr wrap="square" rtlCol="0">
            <a:spAutoFit/>
          </a:bodyPr>
          <a:lstStyle/>
          <a:p>
            <a:r>
              <a:rPr lang="es-MX" sz="5400" dirty="0">
                <a:solidFill>
                  <a:schemeClr val="bg1"/>
                </a:solidFill>
                <a:latin typeface="Acumin Variable Concept Black" panose="020B0304020202020204" pitchFamily="34" charset="0"/>
              </a:rPr>
              <a:t>01</a:t>
            </a:r>
            <a:endParaRPr lang="es-PE" dirty="0">
              <a:solidFill>
                <a:schemeClr val="bg1"/>
              </a:solidFill>
              <a:latin typeface="Acumin Variable Concept Black" panose="020B0304020202020204" pitchFamily="34" charset="0"/>
            </a:endParaRPr>
          </a:p>
        </p:txBody>
      </p:sp>
      <p:sp>
        <p:nvSpPr>
          <p:cNvPr id="8" name="CuadroTexto 7">
            <a:extLst>
              <a:ext uri="{FF2B5EF4-FFF2-40B4-BE49-F238E27FC236}">
                <a16:creationId xmlns:a16="http://schemas.microsoft.com/office/drawing/2014/main" id="{AD635632-ABCD-77E9-D47A-28BA7CAA7DD5}"/>
              </a:ext>
            </a:extLst>
          </p:cNvPr>
          <p:cNvSpPr txBox="1"/>
          <p:nvPr/>
        </p:nvSpPr>
        <p:spPr>
          <a:xfrm>
            <a:off x="3550101" y="4812222"/>
            <a:ext cx="1382158" cy="923330"/>
          </a:xfrm>
          <a:prstGeom prst="rect">
            <a:avLst/>
          </a:prstGeom>
          <a:noFill/>
        </p:spPr>
        <p:txBody>
          <a:bodyPr wrap="square" rtlCol="0">
            <a:spAutoFit/>
          </a:bodyPr>
          <a:lstStyle/>
          <a:p>
            <a:r>
              <a:rPr lang="es-MX" sz="5400" dirty="0">
                <a:solidFill>
                  <a:schemeClr val="bg1"/>
                </a:solidFill>
                <a:latin typeface="Acumin Variable Concept Black" panose="020B0304020202020204" pitchFamily="34" charset="0"/>
              </a:rPr>
              <a:t>02</a:t>
            </a:r>
            <a:endParaRPr lang="es-PE" dirty="0">
              <a:solidFill>
                <a:schemeClr val="bg1"/>
              </a:solidFill>
              <a:latin typeface="Acumin Variable Concept Black" panose="020B0304020202020204" pitchFamily="34" charset="0"/>
            </a:endParaRPr>
          </a:p>
        </p:txBody>
      </p:sp>
      <p:sp>
        <p:nvSpPr>
          <p:cNvPr id="9" name="CuadroTexto 8">
            <a:extLst>
              <a:ext uri="{FF2B5EF4-FFF2-40B4-BE49-F238E27FC236}">
                <a16:creationId xmlns:a16="http://schemas.microsoft.com/office/drawing/2014/main" id="{B41D90A1-26FF-15FD-653C-47C1F338A254}"/>
              </a:ext>
            </a:extLst>
          </p:cNvPr>
          <p:cNvSpPr txBox="1"/>
          <p:nvPr/>
        </p:nvSpPr>
        <p:spPr>
          <a:xfrm>
            <a:off x="5300420" y="2253459"/>
            <a:ext cx="5517847" cy="1200329"/>
          </a:xfrm>
          <a:prstGeom prst="rect">
            <a:avLst/>
          </a:prstGeom>
          <a:noFill/>
        </p:spPr>
        <p:txBody>
          <a:bodyPr wrap="square" rtlCol="0">
            <a:spAutoFit/>
          </a:bodyPr>
          <a:lstStyle/>
          <a:p>
            <a:pPr marL="285750" indent="-285750">
              <a:buFont typeface="Arial" panose="020B0604020202020204" pitchFamily="34" charset="0"/>
              <a:buChar char="•"/>
            </a:pPr>
            <a:r>
              <a:rPr lang="es-MX" b="1" dirty="0">
                <a:solidFill>
                  <a:srgbClr val="1C1C1C"/>
                </a:solidFill>
              </a:rPr>
              <a:t>Comprender cómo funcionan los ingresos residuales</a:t>
            </a:r>
          </a:p>
          <a:p>
            <a:pPr marL="285750" indent="-285750">
              <a:buFont typeface="Arial" panose="020B0604020202020204" pitchFamily="34" charset="0"/>
              <a:buChar char="•"/>
            </a:pPr>
            <a:r>
              <a:rPr lang="es-MX" b="1" dirty="0">
                <a:solidFill>
                  <a:srgbClr val="1C1C1C"/>
                </a:solidFill>
              </a:rPr>
              <a:t>Como se reinvierte el dinero de manera inteligente </a:t>
            </a:r>
            <a:endParaRPr lang="es-PE" b="1" dirty="0">
              <a:solidFill>
                <a:srgbClr val="1C1C1C"/>
              </a:solidFill>
            </a:endParaRPr>
          </a:p>
        </p:txBody>
      </p:sp>
      <p:sp>
        <p:nvSpPr>
          <p:cNvPr id="10" name="CuadroTexto 9">
            <a:extLst>
              <a:ext uri="{FF2B5EF4-FFF2-40B4-BE49-F238E27FC236}">
                <a16:creationId xmlns:a16="http://schemas.microsoft.com/office/drawing/2014/main" id="{09ADD91F-C37C-7151-66D7-BCDFF7017CD2}"/>
              </a:ext>
            </a:extLst>
          </p:cNvPr>
          <p:cNvSpPr txBox="1"/>
          <p:nvPr/>
        </p:nvSpPr>
        <p:spPr>
          <a:xfrm>
            <a:off x="5288185" y="5014489"/>
            <a:ext cx="5374650" cy="1200329"/>
          </a:xfrm>
          <a:prstGeom prst="rect">
            <a:avLst/>
          </a:prstGeom>
          <a:noFill/>
        </p:spPr>
        <p:txBody>
          <a:bodyPr wrap="square" rtlCol="0">
            <a:spAutoFit/>
          </a:bodyPr>
          <a:lstStyle/>
          <a:p>
            <a:pPr marL="285750" indent="-285750">
              <a:buFont typeface="Arial" panose="020B0604020202020204" pitchFamily="34" charset="0"/>
              <a:buChar char="•"/>
            </a:pPr>
            <a:r>
              <a:rPr lang="es-MX" b="1" dirty="0">
                <a:solidFill>
                  <a:srgbClr val="1C1C1C"/>
                </a:solidFill>
              </a:rPr>
              <a:t>Establecer metas financieras claras y alcanzables es crucial </a:t>
            </a:r>
          </a:p>
          <a:p>
            <a:pPr marL="285750" indent="-285750">
              <a:buFont typeface="Arial" panose="020B0604020202020204" pitchFamily="34" charset="0"/>
              <a:buChar char="•"/>
            </a:pPr>
            <a:r>
              <a:rPr lang="es-MX" b="1" dirty="0">
                <a:solidFill>
                  <a:srgbClr val="1C1C1C"/>
                </a:solidFill>
              </a:rPr>
              <a:t>Tener un plan financiero detallado ayuda a mantener el enfoque y la disciplina.</a:t>
            </a:r>
          </a:p>
        </p:txBody>
      </p:sp>
      <p:sp>
        <p:nvSpPr>
          <p:cNvPr id="11" name="CuadroTexto 10">
            <a:extLst>
              <a:ext uri="{FF2B5EF4-FFF2-40B4-BE49-F238E27FC236}">
                <a16:creationId xmlns:a16="http://schemas.microsoft.com/office/drawing/2014/main" id="{DCB80D4B-86B4-DEB4-DD2C-06511E0F00B9}"/>
              </a:ext>
            </a:extLst>
          </p:cNvPr>
          <p:cNvSpPr txBox="1"/>
          <p:nvPr/>
        </p:nvSpPr>
        <p:spPr>
          <a:xfrm>
            <a:off x="5288184" y="1828451"/>
            <a:ext cx="4695987" cy="400110"/>
          </a:xfrm>
          <a:prstGeom prst="rect">
            <a:avLst/>
          </a:prstGeom>
          <a:noFill/>
        </p:spPr>
        <p:txBody>
          <a:bodyPr wrap="square" rtlCol="0">
            <a:spAutoFit/>
          </a:bodyPr>
          <a:lstStyle/>
          <a:p>
            <a:r>
              <a:rPr lang="es-PE" sz="2000" dirty="0">
                <a:solidFill>
                  <a:srgbClr val="009900"/>
                </a:solidFill>
                <a:latin typeface="Acumin Variable Concept Black" panose="020B0304020202020204" pitchFamily="34" charset="0"/>
              </a:rPr>
              <a:t>Educación Financiera Básica: </a:t>
            </a:r>
          </a:p>
        </p:txBody>
      </p:sp>
      <p:sp>
        <p:nvSpPr>
          <p:cNvPr id="12" name="CuadroTexto 11">
            <a:extLst>
              <a:ext uri="{FF2B5EF4-FFF2-40B4-BE49-F238E27FC236}">
                <a16:creationId xmlns:a16="http://schemas.microsoft.com/office/drawing/2014/main" id="{42E88BA7-1174-B607-F1DE-B620FC72433C}"/>
              </a:ext>
            </a:extLst>
          </p:cNvPr>
          <p:cNvSpPr txBox="1"/>
          <p:nvPr/>
        </p:nvSpPr>
        <p:spPr>
          <a:xfrm>
            <a:off x="5288184" y="4317548"/>
            <a:ext cx="4695987" cy="707886"/>
          </a:xfrm>
          <a:prstGeom prst="rect">
            <a:avLst/>
          </a:prstGeom>
          <a:noFill/>
        </p:spPr>
        <p:txBody>
          <a:bodyPr wrap="square" rtlCol="0">
            <a:spAutoFit/>
          </a:bodyPr>
          <a:lstStyle/>
          <a:p>
            <a:r>
              <a:rPr lang="es-MX" sz="2000">
                <a:solidFill>
                  <a:srgbClr val="009900"/>
                </a:solidFill>
                <a:latin typeface="Acumin Variable Concept Black" panose="020B0304020202020204" pitchFamily="34" charset="0"/>
              </a:rPr>
              <a:t>Planificación y Metas Financieras Claras:</a:t>
            </a:r>
            <a:endParaRPr lang="es-PE" sz="2000" dirty="0">
              <a:solidFill>
                <a:srgbClr val="009900"/>
              </a:solidFill>
              <a:latin typeface="Acumin Variable Concept Black" panose="020B0304020202020204" pitchFamily="34" charset="0"/>
            </a:endParaRPr>
          </a:p>
        </p:txBody>
      </p:sp>
      <p:pic>
        <p:nvPicPr>
          <p:cNvPr id="14" name="Imagen 13">
            <a:extLst>
              <a:ext uri="{FF2B5EF4-FFF2-40B4-BE49-F238E27FC236}">
                <a16:creationId xmlns:a16="http://schemas.microsoft.com/office/drawing/2014/main" id="{6F458409-9A1B-AE7E-5DD1-0FC1524592A5}"/>
              </a:ext>
            </a:extLst>
          </p:cNvPr>
          <p:cNvPicPr>
            <a:picLocks noChangeAspect="1"/>
          </p:cNvPicPr>
          <p:nvPr/>
        </p:nvPicPr>
        <p:blipFill>
          <a:blip r:embed="rId2"/>
          <a:stretch>
            <a:fillRect/>
          </a:stretch>
        </p:blipFill>
        <p:spPr>
          <a:xfrm>
            <a:off x="325464" y="6070104"/>
            <a:ext cx="1876283" cy="493426"/>
          </a:xfrm>
          <a:prstGeom prst="rect">
            <a:avLst/>
          </a:prstGeom>
        </p:spPr>
      </p:pic>
    </p:spTree>
    <p:extLst>
      <p:ext uri="{BB962C8B-B14F-4D97-AF65-F5344CB8AC3E}">
        <p14:creationId xmlns:p14="http://schemas.microsoft.com/office/powerpoint/2010/main" val="408497913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1628305F-4277-BE34-9BD6-4E890F9DDE7F}"/>
              </a:ext>
            </a:extLst>
          </p:cNvPr>
          <p:cNvSpPr txBox="1"/>
          <p:nvPr/>
        </p:nvSpPr>
        <p:spPr>
          <a:xfrm>
            <a:off x="325463" y="278969"/>
            <a:ext cx="10802319" cy="461665"/>
          </a:xfrm>
          <a:prstGeom prst="rect">
            <a:avLst/>
          </a:prstGeom>
          <a:noFill/>
        </p:spPr>
        <p:txBody>
          <a:bodyPr wrap="square" rtlCol="0">
            <a:spAutoFit/>
          </a:bodyPr>
          <a:lstStyle/>
          <a:p>
            <a:r>
              <a:rPr lang="es-MX" sz="2400" dirty="0">
                <a:solidFill>
                  <a:srgbClr val="009900"/>
                </a:solidFill>
                <a:latin typeface="Acumin Variable Concept Black" panose="020B0304020202020204" pitchFamily="34" charset="0"/>
              </a:rPr>
              <a:t>3.3</a:t>
            </a:r>
            <a:r>
              <a:rPr lang="es-MX" sz="2400" dirty="0">
                <a:latin typeface="Acumin Variable Concept Black" panose="020B0304020202020204" pitchFamily="34" charset="0"/>
              </a:rPr>
              <a:t> </a:t>
            </a:r>
            <a:r>
              <a:rPr lang="es-MX" sz="2000" dirty="0">
                <a:latin typeface="Acumin Variable Concept Black" panose="020B0304020202020204" pitchFamily="34" charset="0"/>
              </a:rPr>
              <a:t>Estrategias para Establecer una Relación Positiva y Efectiva con el Dinero</a:t>
            </a:r>
            <a:endParaRPr lang="es-PE" sz="2000" dirty="0">
              <a:latin typeface="Acumin Variable Concept Black" panose="020B0304020202020204" pitchFamily="34" charset="0"/>
            </a:endParaRPr>
          </a:p>
        </p:txBody>
      </p:sp>
      <p:sp>
        <p:nvSpPr>
          <p:cNvPr id="3" name="Rombo 2">
            <a:extLst>
              <a:ext uri="{FF2B5EF4-FFF2-40B4-BE49-F238E27FC236}">
                <a16:creationId xmlns:a16="http://schemas.microsoft.com/office/drawing/2014/main" id="{3557D116-C92E-86A7-2A58-2A30021619F8}"/>
              </a:ext>
            </a:extLst>
          </p:cNvPr>
          <p:cNvSpPr/>
          <p:nvPr/>
        </p:nvSpPr>
        <p:spPr>
          <a:xfrm>
            <a:off x="728422" y="2371241"/>
            <a:ext cx="3166906" cy="3394128"/>
          </a:xfrm>
          <a:prstGeom prst="diamond">
            <a:avLst/>
          </a:prstGeom>
          <a:solidFill>
            <a:srgbClr val="009900"/>
          </a:solidFill>
          <a:ln>
            <a:solidFill>
              <a:srgbClr val="0099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E"/>
          </a:p>
        </p:txBody>
      </p:sp>
      <p:sp>
        <p:nvSpPr>
          <p:cNvPr id="4" name="Rombo 3">
            <a:extLst>
              <a:ext uri="{FF2B5EF4-FFF2-40B4-BE49-F238E27FC236}">
                <a16:creationId xmlns:a16="http://schemas.microsoft.com/office/drawing/2014/main" id="{D227C0B0-F8A9-9AA0-B833-3CCA4260AB7E}"/>
              </a:ext>
            </a:extLst>
          </p:cNvPr>
          <p:cNvSpPr/>
          <p:nvPr/>
        </p:nvSpPr>
        <p:spPr>
          <a:xfrm>
            <a:off x="3115161" y="1848172"/>
            <a:ext cx="1876283" cy="2010904"/>
          </a:xfrm>
          <a:prstGeom prst="diamond">
            <a:avLst/>
          </a:prstGeom>
          <a:solidFill>
            <a:srgbClr val="009900"/>
          </a:solidFill>
          <a:ln>
            <a:solidFill>
              <a:srgbClr val="0099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E"/>
          </a:p>
        </p:txBody>
      </p:sp>
      <p:sp>
        <p:nvSpPr>
          <p:cNvPr id="5" name="Rombo 4">
            <a:extLst>
              <a:ext uri="{FF2B5EF4-FFF2-40B4-BE49-F238E27FC236}">
                <a16:creationId xmlns:a16="http://schemas.microsoft.com/office/drawing/2014/main" id="{6D5CE88E-FA92-817D-09F9-765BDBD02B33}"/>
              </a:ext>
            </a:extLst>
          </p:cNvPr>
          <p:cNvSpPr/>
          <p:nvPr/>
        </p:nvSpPr>
        <p:spPr>
          <a:xfrm>
            <a:off x="3146157" y="4203914"/>
            <a:ext cx="1876283" cy="2010904"/>
          </a:xfrm>
          <a:prstGeom prst="diamond">
            <a:avLst/>
          </a:prstGeom>
          <a:solidFill>
            <a:srgbClr val="009900"/>
          </a:solidFill>
          <a:ln>
            <a:solidFill>
              <a:srgbClr val="0099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E"/>
          </a:p>
        </p:txBody>
      </p:sp>
      <p:sp>
        <p:nvSpPr>
          <p:cNvPr id="6" name="CuadroTexto 5">
            <a:extLst>
              <a:ext uri="{FF2B5EF4-FFF2-40B4-BE49-F238E27FC236}">
                <a16:creationId xmlns:a16="http://schemas.microsoft.com/office/drawing/2014/main" id="{E537D6FF-EFB7-710D-746C-6FCC34607541}"/>
              </a:ext>
            </a:extLst>
          </p:cNvPr>
          <p:cNvSpPr txBox="1"/>
          <p:nvPr/>
        </p:nvSpPr>
        <p:spPr>
          <a:xfrm>
            <a:off x="1373733" y="3365672"/>
            <a:ext cx="1876283" cy="1446550"/>
          </a:xfrm>
          <a:prstGeom prst="rect">
            <a:avLst/>
          </a:prstGeom>
          <a:noFill/>
        </p:spPr>
        <p:txBody>
          <a:bodyPr wrap="square" rtlCol="0">
            <a:spAutoFit/>
          </a:bodyPr>
          <a:lstStyle/>
          <a:p>
            <a:r>
              <a:rPr lang="es-MX" sz="8800" dirty="0">
                <a:solidFill>
                  <a:schemeClr val="bg1"/>
                </a:solidFill>
                <a:latin typeface="Acumin Variable Concept Black" panose="020B0304020202020204" pitchFamily="34" charset="0"/>
              </a:rPr>
              <a:t>3.3</a:t>
            </a:r>
            <a:endParaRPr lang="es-PE" dirty="0">
              <a:solidFill>
                <a:schemeClr val="bg1"/>
              </a:solidFill>
              <a:latin typeface="Acumin Variable Concept Black" panose="020B0304020202020204" pitchFamily="34" charset="0"/>
            </a:endParaRPr>
          </a:p>
        </p:txBody>
      </p:sp>
      <p:sp>
        <p:nvSpPr>
          <p:cNvPr id="7" name="CuadroTexto 6">
            <a:extLst>
              <a:ext uri="{FF2B5EF4-FFF2-40B4-BE49-F238E27FC236}">
                <a16:creationId xmlns:a16="http://schemas.microsoft.com/office/drawing/2014/main" id="{9E4FC365-225A-502F-3B00-ECE0ACD4C6EF}"/>
              </a:ext>
            </a:extLst>
          </p:cNvPr>
          <p:cNvSpPr txBox="1"/>
          <p:nvPr/>
        </p:nvSpPr>
        <p:spPr>
          <a:xfrm>
            <a:off x="3593788" y="2371241"/>
            <a:ext cx="981020" cy="830997"/>
          </a:xfrm>
          <a:prstGeom prst="rect">
            <a:avLst/>
          </a:prstGeom>
          <a:noFill/>
        </p:spPr>
        <p:txBody>
          <a:bodyPr wrap="square" rtlCol="0">
            <a:spAutoFit/>
          </a:bodyPr>
          <a:lstStyle/>
          <a:p>
            <a:r>
              <a:rPr lang="es-MX" sz="4800" dirty="0">
                <a:solidFill>
                  <a:schemeClr val="bg1"/>
                </a:solidFill>
                <a:latin typeface="Acumin Variable Concept Black" panose="020B0304020202020204" pitchFamily="34" charset="0"/>
              </a:rPr>
              <a:t>03</a:t>
            </a:r>
            <a:endParaRPr lang="es-PE" sz="1600" dirty="0">
              <a:solidFill>
                <a:schemeClr val="bg1"/>
              </a:solidFill>
              <a:latin typeface="Acumin Variable Concept Black" panose="020B0304020202020204" pitchFamily="34" charset="0"/>
            </a:endParaRPr>
          </a:p>
        </p:txBody>
      </p:sp>
      <p:sp>
        <p:nvSpPr>
          <p:cNvPr id="8" name="CuadroTexto 7">
            <a:extLst>
              <a:ext uri="{FF2B5EF4-FFF2-40B4-BE49-F238E27FC236}">
                <a16:creationId xmlns:a16="http://schemas.microsoft.com/office/drawing/2014/main" id="{AD635632-ABCD-77E9-D47A-28BA7CAA7DD5}"/>
              </a:ext>
            </a:extLst>
          </p:cNvPr>
          <p:cNvSpPr txBox="1"/>
          <p:nvPr/>
        </p:nvSpPr>
        <p:spPr>
          <a:xfrm>
            <a:off x="3615179" y="4812222"/>
            <a:ext cx="1382158" cy="830997"/>
          </a:xfrm>
          <a:prstGeom prst="rect">
            <a:avLst/>
          </a:prstGeom>
          <a:noFill/>
        </p:spPr>
        <p:txBody>
          <a:bodyPr wrap="square" rtlCol="0">
            <a:spAutoFit/>
          </a:bodyPr>
          <a:lstStyle/>
          <a:p>
            <a:r>
              <a:rPr lang="es-MX" sz="4800" dirty="0">
                <a:solidFill>
                  <a:schemeClr val="bg1"/>
                </a:solidFill>
                <a:latin typeface="Acumin Variable Concept Black" panose="020B0304020202020204" pitchFamily="34" charset="0"/>
              </a:rPr>
              <a:t>04</a:t>
            </a:r>
            <a:endParaRPr lang="es-PE" sz="1600" dirty="0">
              <a:solidFill>
                <a:schemeClr val="bg1"/>
              </a:solidFill>
              <a:latin typeface="Acumin Variable Concept Black" panose="020B0304020202020204" pitchFamily="34" charset="0"/>
            </a:endParaRPr>
          </a:p>
        </p:txBody>
      </p:sp>
      <p:sp>
        <p:nvSpPr>
          <p:cNvPr id="9" name="CuadroTexto 8">
            <a:extLst>
              <a:ext uri="{FF2B5EF4-FFF2-40B4-BE49-F238E27FC236}">
                <a16:creationId xmlns:a16="http://schemas.microsoft.com/office/drawing/2014/main" id="{B41D90A1-26FF-15FD-653C-47C1F338A254}"/>
              </a:ext>
            </a:extLst>
          </p:cNvPr>
          <p:cNvSpPr txBox="1"/>
          <p:nvPr/>
        </p:nvSpPr>
        <p:spPr>
          <a:xfrm>
            <a:off x="5300420" y="2253459"/>
            <a:ext cx="5517847" cy="1477328"/>
          </a:xfrm>
          <a:prstGeom prst="rect">
            <a:avLst/>
          </a:prstGeom>
          <a:noFill/>
        </p:spPr>
        <p:txBody>
          <a:bodyPr wrap="square" rtlCol="0">
            <a:spAutoFit/>
          </a:bodyPr>
          <a:lstStyle/>
          <a:p>
            <a:pPr marL="285750" indent="-285750">
              <a:buFont typeface="Arial" panose="020B0604020202020204" pitchFamily="34" charset="0"/>
              <a:buChar char="•"/>
            </a:pPr>
            <a:r>
              <a:rPr lang="es-MX" b="1" dirty="0">
                <a:solidFill>
                  <a:srgbClr val="1C1C1C"/>
                </a:solidFill>
              </a:rPr>
              <a:t>La automatización de ingresos residuales es clave para asegurar la estabilidad financiera a largo plazo. </a:t>
            </a:r>
          </a:p>
          <a:p>
            <a:pPr marL="285750" indent="-285750">
              <a:buFont typeface="Arial" panose="020B0604020202020204" pitchFamily="34" charset="0"/>
              <a:buChar char="•"/>
            </a:pPr>
            <a:r>
              <a:rPr lang="es-MX" b="1" dirty="0">
                <a:solidFill>
                  <a:srgbClr val="1C1C1C"/>
                </a:solidFill>
              </a:rPr>
              <a:t>Automatizar el ahorro puede garantizar que siempre haya fondos para futuros proyectos.</a:t>
            </a:r>
          </a:p>
        </p:txBody>
      </p:sp>
      <p:sp>
        <p:nvSpPr>
          <p:cNvPr id="10" name="CuadroTexto 9">
            <a:extLst>
              <a:ext uri="{FF2B5EF4-FFF2-40B4-BE49-F238E27FC236}">
                <a16:creationId xmlns:a16="http://schemas.microsoft.com/office/drawing/2014/main" id="{09ADD91F-C37C-7151-66D7-BCDFF7017CD2}"/>
              </a:ext>
            </a:extLst>
          </p:cNvPr>
          <p:cNvSpPr txBox="1"/>
          <p:nvPr/>
        </p:nvSpPr>
        <p:spPr>
          <a:xfrm>
            <a:off x="5288184" y="5014489"/>
            <a:ext cx="5839598" cy="1200329"/>
          </a:xfrm>
          <a:prstGeom prst="rect">
            <a:avLst/>
          </a:prstGeom>
          <a:noFill/>
        </p:spPr>
        <p:txBody>
          <a:bodyPr wrap="square" rtlCol="0">
            <a:spAutoFit/>
          </a:bodyPr>
          <a:lstStyle/>
          <a:p>
            <a:pPr marL="285750" indent="-285750">
              <a:buFont typeface="Arial" panose="020B0604020202020204" pitchFamily="34" charset="0"/>
              <a:buChar char="•"/>
            </a:pPr>
            <a:r>
              <a:rPr lang="es-MX" b="1" dirty="0">
                <a:solidFill>
                  <a:srgbClr val="1C1C1C"/>
                </a:solidFill>
              </a:rPr>
              <a:t>Los productores deben ver el dinero como una herramienta para escalar su negocio y generar más.</a:t>
            </a:r>
          </a:p>
          <a:p>
            <a:pPr marL="285750" indent="-285750">
              <a:buFont typeface="Arial" panose="020B0604020202020204" pitchFamily="34" charset="0"/>
              <a:buChar char="•"/>
            </a:pPr>
            <a:r>
              <a:rPr lang="es-MX" b="1" dirty="0">
                <a:solidFill>
                  <a:srgbClr val="1C1C1C"/>
                </a:solidFill>
              </a:rPr>
              <a:t>Mejorar la calidad de los cursos y explorar nuevas plataformas tecnológicas. </a:t>
            </a:r>
          </a:p>
        </p:txBody>
      </p:sp>
      <p:sp>
        <p:nvSpPr>
          <p:cNvPr id="11" name="CuadroTexto 10">
            <a:extLst>
              <a:ext uri="{FF2B5EF4-FFF2-40B4-BE49-F238E27FC236}">
                <a16:creationId xmlns:a16="http://schemas.microsoft.com/office/drawing/2014/main" id="{DCB80D4B-86B4-DEB4-DD2C-06511E0F00B9}"/>
              </a:ext>
            </a:extLst>
          </p:cNvPr>
          <p:cNvSpPr txBox="1"/>
          <p:nvPr/>
        </p:nvSpPr>
        <p:spPr>
          <a:xfrm>
            <a:off x="5288184" y="1604394"/>
            <a:ext cx="4695987" cy="707886"/>
          </a:xfrm>
          <a:prstGeom prst="rect">
            <a:avLst/>
          </a:prstGeom>
          <a:noFill/>
        </p:spPr>
        <p:txBody>
          <a:bodyPr wrap="square" rtlCol="0">
            <a:spAutoFit/>
          </a:bodyPr>
          <a:lstStyle/>
          <a:p>
            <a:r>
              <a:rPr lang="es-MX" sz="2000">
                <a:solidFill>
                  <a:srgbClr val="009900"/>
                </a:solidFill>
                <a:latin typeface="Acumin Variable Concept Black" panose="020B0304020202020204" pitchFamily="34" charset="0"/>
              </a:rPr>
              <a:t>Automatización de Ingresos y Ahorros: </a:t>
            </a:r>
            <a:endParaRPr lang="es-PE" sz="2000" dirty="0">
              <a:solidFill>
                <a:srgbClr val="009900"/>
              </a:solidFill>
              <a:latin typeface="Acumin Variable Concept Black" panose="020B0304020202020204" pitchFamily="34" charset="0"/>
            </a:endParaRPr>
          </a:p>
        </p:txBody>
      </p:sp>
      <p:sp>
        <p:nvSpPr>
          <p:cNvPr id="12" name="CuadroTexto 11">
            <a:extLst>
              <a:ext uri="{FF2B5EF4-FFF2-40B4-BE49-F238E27FC236}">
                <a16:creationId xmlns:a16="http://schemas.microsoft.com/office/drawing/2014/main" id="{42E88BA7-1174-B607-F1DE-B620FC72433C}"/>
              </a:ext>
            </a:extLst>
          </p:cNvPr>
          <p:cNvSpPr txBox="1"/>
          <p:nvPr/>
        </p:nvSpPr>
        <p:spPr>
          <a:xfrm>
            <a:off x="5288184" y="4317548"/>
            <a:ext cx="4695987" cy="707886"/>
          </a:xfrm>
          <a:prstGeom prst="rect">
            <a:avLst/>
          </a:prstGeom>
          <a:noFill/>
        </p:spPr>
        <p:txBody>
          <a:bodyPr wrap="square" rtlCol="0">
            <a:spAutoFit/>
          </a:bodyPr>
          <a:lstStyle/>
          <a:p>
            <a:r>
              <a:rPr lang="es-MX" sz="2000">
                <a:solidFill>
                  <a:srgbClr val="009900"/>
                </a:solidFill>
                <a:latin typeface="Acumin Variable Concept Black" panose="020B0304020202020204" pitchFamily="34" charset="0"/>
              </a:rPr>
              <a:t>Inversión en Herramientas de Crecimiento: </a:t>
            </a:r>
            <a:endParaRPr lang="es-PE" sz="2000" dirty="0">
              <a:solidFill>
                <a:srgbClr val="009900"/>
              </a:solidFill>
              <a:latin typeface="Acumin Variable Concept Black" panose="020B0304020202020204" pitchFamily="34" charset="0"/>
            </a:endParaRPr>
          </a:p>
        </p:txBody>
      </p:sp>
      <p:pic>
        <p:nvPicPr>
          <p:cNvPr id="17" name="Imagen 16">
            <a:extLst>
              <a:ext uri="{FF2B5EF4-FFF2-40B4-BE49-F238E27FC236}">
                <a16:creationId xmlns:a16="http://schemas.microsoft.com/office/drawing/2014/main" id="{23A53EE9-EC2C-6E69-F102-EBA9198EB6F8}"/>
              </a:ext>
            </a:extLst>
          </p:cNvPr>
          <p:cNvPicPr>
            <a:picLocks noChangeAspect="1"/>
          </p:cNvPicPr>
          <p:nvPr/>
        </p:nvPicPr>
        <p:blipFill>
          <a:blip r:embed="rId2"/>
          <a:stretch>
            <a:fillRect/>
          </a:stretch>
        </p:blipFill>
        <p:spPr>
          <a:xfrm>
            <a:off x="325463" y="6085212"/>
            <a:ext cx="1877731" cy="493819"/>
          </a:xfrm>
          <a:prstGeom prst="rect">
            <a:avLst/>
          </a:prstGeom>
        </p:spPr>
      </p:pic>
    </p:spTree>
    <p:extLst>
      <p:ext uri="{BB962C8B-B14F-4D97-AF65-F5344CB8AC3E}">
        <p14:creationId xmlns:p14="http://schemas.microsoft.com/office/powerpoint/2010/main" val="88111309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1628305F-4277-BE34-9BD6-4E890F9DDE7F}"/>
              </a:ext>
            </a:extLst>
          </p:cNvPr>
          <p:cNvSpPr txBox="1"/>
          <p:nvPr/>
        </p:nvSpPr>
        <p:spPr>
          <a:xfrm>
            <a:off x="325463" y="278969"/>
            <a:ext cx="10802319" cy="461665"/>
          </a:xfrm>
          <a:prstGeom prst="rect">
            <a:avLst/>
          </a:prstGeom>
          <a:noFill/>
        </p:spPr>
        <p:txBody>
          <a:bodyPr wrap="square" rtlCol="0">
            <a:spAutoFit/>
          </a:bodyPr>
          <a:lstStyle/>
          <a:p>
            <a:r>
              <a:rPr lang="es-MX" sz="2400" dirty="0">
                <a:solidFill>
                  <a:srgbClr val="009900"/>
                </a:solidFill>
                <a:latin typeface="Acumin Variable Concept Black" panose="020B0304020202020204" pitchFamily="34" charset="0"/>
              </a:rPr>
              <a:t>3.3</a:t>
            </a:r>
            <a:r>
              <a:rPr lang="es-MX" sz="2400" dirty="0">
                <a:latin typeface="Acumin Variable Concept Black" panose="020B0304020202020204" pitchFamily="34" charset="0"/>
              </a:rPr>
              <a:t> </a:t>
            </a:r>
            <a:r>
              <a:rPr lang="es-MX" sz="2000" dirty="0">
                <a:latin typeface="Acumin Variable Concept Black" panose="020B0304020202020204" pitchFamily="34" charset="0"/>
              </a:rPr>
              <a:t>Estrategias para Establecer una Relación Positiva y Efectiva con el Dinero</a:t>
            </a:r>
            <a:endParaRPr lang="es-PE" sz="2000" dirty="0">
              <a:latin typeface="Acumin Variable Concept Black" panose="020B0304020202020204" pitchFamily="34" charset="0"/>
            </a:endParaRPr>
          </a:p>
        </p:txBody>
      </p:sp>
      <p:sp>
        <p:nvSpPr>
          <p:cNvPr id="3" name="Rombo 2">
            <a:extLst>
              <a:ext uri="{FF2B5EF4-FFF2-40B4-BE49-F238E27FC236}">
                <a16:creationId xmlns:a16="http://schemas.microsoft.com/office/drawing/2014/main" id="{3557D116-C92E-86A7-2A58-2A30021619F8}"/>
              </a:ext>
            </a:extLst>
          </p:cNvPr>
          <p:cNvSpPr/>
          <p:nvPr/>
        </p:nvSpPr>
        <p:spPr>
          <a:xfrm>
            <a:off x="728422" y="2371241"/>
            <a:ext cx="3166906" cy="3394128"/>
          </a:xfrm>
          <a:prstGeom prst="diamond">
            <a:avLst/>
          </a:prstGeom>
          <a:solidFill>
            <a:srgbClr val="009900"/>
          </a:solidFill>
          <a:ln>
            <a:solidFill>
              <a:srgbClr val="0099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E"/>
          </a:p>
        </p:txBody>
      </p:sp>
      <p:sp>
        <p:nvSpPr>
          <p:cNvPr id="4" name="Rombo 3">
            <a:extLst>
              <a:ext uri="{FF2B5EF4-FFF2-40B4-BE49-F238E27FC236}">
                <a16:creationId xmlns:a16="http://schemas.microsoft.com/office/drawing/2014/main" id="{D227C0B0-F8A9-9AA0-B833-3CCA4260AB7E}"/>
              </a:ext>
            </a:extLst>
          </p:cNvPr>
          <p:cNvSpPr/>
          <p:nvPr/>
        </p:nvSpPr>
        <p:spPr>
          <a:xfrm>
            <a:off x="3115161" y="1848172"/>
            <a:ext cx="1876283" cy="2010904"/>
          </a:xfrm>
          <a:prstGeom prst="diamond">
            <a:avLst/>
          </a:prstGeom>
          <a:solidFill>
            <a:srgbClr val="009900"/>
          </a:solidFill>
          <a:ln>
            <a:solidFill>
              <a:srgbClr val="0099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E"/>
          </a:p>
        </p:txBody>
      </p:sp>
      <p:sp>
        <p:nvSpPr>
          <p:cNvPr id="5" name="Rombo 4">
            <a:extLst>
              <a:ext uri="{FF2B5EF4-FFF2-40B4-BE49-F238E27FC236}">
                <a16:creationId xmlns:a16="http://schemas.microsoft.com/office/drawing/2014/main" id="{6D5CE88E-FA92-817D-09F9-765BDBD02B33}"/>
              </a:ext>
            </a:extLst>
          </p:cNvPr>
          <p:cNvSpPr/>
          <p:nvPr/>
        </p:nvSpPr>
        <p:spPr>
          <a:xfrm>
            <a:off x="3146157" y="4203914"/>
            <a:ext cx="1876283" cy="2010904"/>
          </a:xfrm>
          <a:prstGeom prst="diamond">
            <a:avLst/>
          </a:prstGeom>
          <a:solidFill>
            <a:srgbClr val="009900"/>
          </a:solidFill>
          <a:ln>
            <a:solidFill>
              <a:srgbClr val="0099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E"/>
          </a:p>
        </p:txBody>
      </p:sp>
      <p:sp>
        <p:nvSpPr>
          <p:cNvPr id="6" name="CuadroTexto 5">
            <a:extLst>
              <a:ext uri="{FF2B5EF4-FFF2-40B4-BE49-F238E27FC236}">
                <a16:creationId xmlns:a16="http://schemas.microsoft.com/office/drawing/2014/main" id="{E537D6FF-EFB7-710D-746C-6FCC34607541}"/>
              </a:ext>
            </a:extLst>
          </p:cNvPr>
          <p:cNvSpPr txBox="1"/>
          <p:nvPr/>
        </p:nvSpPr>
        <p:spPr>
          <a:xfrm>
            <a:off x="1373733" y="3365672"/>
            <a:ext cx="1876283" cy="1446550"/>
          </a:xfrm>
          <a:prstGeom prst="rect">
            <a:avLst/>
          </a:prstGeom>
          <a:noFill/>
        </p:spPr>
        <p:txBody>
          <a:bodyPr wrap="square" rtlCol="0">
            <a:spAutoFit/>
          </a:bodyPr>
          <a:lstStyle/>
          <a:p>
            <a:r>
              <a:rPr lang="es-MX" sz="8800" dirty="0">
                <a:solidFill>
                  <a:schemeClr val="bg1"/>
                </a:solidFill>
                <a:latin typeface="Acumin Variable Concept Black" panose="020B0304020202020204" pitchFamily="34" charset="0"/>
              </a:rPr>
              <a:t>3.3</a:t>
            </a:r>
            <a:endParaRPr lang="es-PE" dirty="0">
              <a:solidFill>
                <a:schemeClr val="bg1"/>
              </a:solidFill>
              <a:latin typeface="Acumin Variable Concept Black" panose="020B0304020202020204" pitchFamily="34" charset="0"/>
            </a:endParaRPr>
          </a:p>
        </p:txBody>
      </p:sp>
      <p:sp>
        <p:nvSpPr>
          <p:cNvPr id="7" name="CuadroTexto 6">
            <a:extLst>
              <a:ext uri="{FF2B5EF4-FFF2-40B4-BE49-F238E27FC236}">
                <a16:creationId xmlns:a16="http://schemas.microsoft.com/office/drawing/2014/main" id="{9E4FC365-225A-502F-3B00-ECE0ACD4C6EF}"/>
              </a:ext>
            </a:extLst>
          </p:cNvPr>
          <p:cNvSpPr txBox="1"/>
          <p:nvPr/>
        </p:nvSpPr>
        <p:spPr>
          <a:xfrm>
            <a:off x="3593788" y="2371241"/>
            <a:ext cx="981020" cy="830997"/>
          </a:xfrm>
          <a:prstGeom prst="rect">
            <a:avLst/>
          </a:prstGeom>
          <a:noFill/>
        </p:spPr>
        <p:txBody>
          <a:bodyPr wrap="square" rtlCol="0">
            <a:spAutoFit/>
          </a:bodyPr>
          <a:lstStyle/>
          <a:p>
            <a:r>
              <a:rPr lang="es-MX" sz="4800" dirty="0">
                <a:solidFill>
                  <a:schemeClr val="bg1"/>
                </a:solidFill>
                <a:latin typeface="Acumin Variable Concept Black" panose="020B0304020202020204" pitchFamily="34" charset="0"/>
              </a:rPr>
              <a:t>05</a:t>
            </a:r>
            <a:endParaRPr lang="es-PE" sz="1600" dirty="0">
              <a:solidFill>
                <a:schemeClr val="bg1"/>
              </a:solidFill>
              <a:latin typeface="Acumin Variable Concept Black" panose="020B0304020202020204" pitchFamily="34" charset="0"/>
            </a:endParaRPr>
          </a:p>
        </p:txBody>
      </p:sp>
      <p:sp>
        <p:nvSpPr>
          <p:cNvPr id="8" name="CuadroTexto 7">
            <a:extLst>
              <a:ext uri="{FF2B5EF4-FFF2-40B4-BE49-F238E27FC236}">
                <a16:creationId xmlns:a16="http://schemas.microsoft.com/office/drawing/2014/main" id="{AD635632-ABCD-77E9-D47A-28BA7CAA7DD5}"/>
              </a:ext>
            </a:extLst>
          </p:cNvPr>
          <p:cNvSpPr txBox="1"/>
          <p:nvPr/>
        </p:nvSpPr>
        <p:spPr>
          <a:xfrm>
            <a:off x="3615179" y="4812222"/>
            <a:ext cx="1382158" cy="830997"/>
          </a:xfrm>
          <a:prstGeom prst="rect">
            <a:avLst/>
          </a:prstGeom>
          <a:noFill/>
        </p:spPr>
        <p:txBody>
          <a:bodyPr wrap="square" rtlCol="0">
            <a:spAutoFit/>
          </a:bodyPr>
          <a:lstStyle/>
          <a:p>
            <a:r>
              <a:rPr lang="es-MX" sz="4800" dirty="0">
                <a:solidFill>
                  <a:schemeClr val="bg1"/>
                </a:solidFill>
                <a:latin typeface="Acumin Variable Concept Black" panose="020B0304020202020204" pitchFamily="34" charset="0"/>
              </a:rPr>
              <a:t>06</a:t>
            </a:r>
            <a:endParaRPr lang="es-PE" sz="1600" dirty="0">
              <a:solidFill>
                <a:schemeClr val="bg1"/>
              </a:solidFill>
              <a:latin typeface="Acumin Variable Concept Black" panose="020B0304020202020204" pitchFamily="34" charset="0"/>
            </a:endParaRPr>
          </a:p>
        </p:txBody>
      </p:sp>
      <p:sp>
        <p:nvSpPr>
          <p:cNvPr id="9" name="CuadroTexto 8">
            <a:extLst>
              <a:ext uri="{FF2B5EF4-FFF2-40B4-BE49-F238E27FC236}">
                <a16:creationId xmlns:a16="http://schemas.microsoft.com/office/drawing/2014/main" id="{B41D90A1-26FF-15FD-653C-47C1F338A254}"/>
              </a:ext>
            </a:extLst>
          </p:cNvPr>
          <p:cNvSpPr txBox="1"/>
          <p:nvPr/>
        </p:nvSpPr>
        <p:spPr>
          <a:xfrm>
            <a:off x="5300420" y="2317977"/>
            <a:ext cx="5517847" cy="1477328"/>
          </a:xfrm>
          <a:prstGeom prst="rect">
            <a:avLst/>
          </a:prstGeom>
          <a:noFill/>
        </p:spPr>
        <p:txBody>
          <a:bodyPr wrap="square" rtlCol="0">
            <a:spAutoFit/>
          </a:bodyPr>
          <a:lstStyle/>
          <a:p>
            <a:pPr marL="285750" indent="-285750">
              <a:buFont typeface="Arial" panose="020B0604020202020204" pitchFamily="34" charset="0"/>
              <a:buChar char="•"/>
            </a:pPr>
            <a:r>
              <a:rPr lang="es-MX" b="1" dirty="0">
                <a:solidFill>
                  <a:srgbClr val="1C1C1C"/>
                </a:solidFill>
              </a:rPr>
              <a:t>Se trabajará en la creación de un plan financiero que incluya la automatización de ingresos. </a:t>
            </a:r>
          </a:p>
          <a:p>
            <a:pPr marL="285750" indent="-285750">
              <a:buFont typeface="Arial" panose="020B0604020202020204" pitchFamily="34" charset="0"/>
              <a:buChar char="•"/>
            </a:pPr>
            <a:r>
              <a:rPr lang="es-MX" b="1" dirty="0">
                <a:solidFill>
                  <a:srgbClr val="1C1C1C"/>
                </a:solidFill>
              </a:rPr>
              <a:t>A través de plantillas y ejercicios prácticos, los productores podrán aplicar estos conceptos a su negocio de cursos online.</a:t>
            </a:r>
          </a:p>
        </p:txBody>
      </p:sp>
      <p:sp>
        <p:nvSpPr>
          <p:cNvPr id="10" name="CuadroTexto 9">
            <a:extLst>
              <a:ext uri="{FF2B5EF4-FFF2-40B4-BE49-F238E27FC236}">
                <a16:creationId xmlns:a16="http://schemas.microsoft.com/office/drawing/2014/main" id="{09ADD91F-C37C-7151-66D7-BCDFF7017CD2}"/>
              </a:ext>
            </a:extLst>
          </p:cNvPr>
          <p:cNvSpPr txBox="1"/>
          <p:nvPr/>
        </p:nvSpPr>
        <p:spPr>
          <a:xfrm>
            <a:off x="5288184" y="4812222"/>
            <a:ext cx="5839598" cy="1200329"/>
          </a:xfrm>
          <a:prstGeom prst="rect">
            <a:avLst/>
          </a:prstGeom>
          <a:noFill/>
        </p:spPr>
        <p:txBody>
          <a:bodyPr wrap="square" rtlCol="0">
            <a:spAutoFit/>
          </a:bodyPr>
          <a:lstStyle/>
          <a:p>
            <a:pPr marL="285750" indent="-285750">
              <a:buFont typeface="Arial" panose="020B0604020202020204" pitchFamily="34" charset="0"/>
              <a:buChar char="•"/>
            </a:pPr>
            <a:r>
              <a:rPr lang="es-MX" b="1">
                <a:solidFill>
                  <a:srgbClr val="1C1C1C"/>
                </a:solidFill>
              </a:rPr>
              <a:t>Con una planificación adecuada y una gestión eficiente de los recursos, los ingresos residuales se mantendrán estables y continuarán expandiéndose a lo largo del tiempo.</a:t>
            </a:r>
            <a:endParaRPr lang="es-MX" b="1" dirty="0">
              <a:solidFill>
                <a:srgbClr val="1C1C1C"/>
              </a:solidFill>
            </a:endParaRPr>
          </a:p>
        </p:txBody>
      </p:sp>
      <p:sp>
        <p:nvSpPr>
          <p:cNvPr id="11" name="CuadroTexto 10">
            <a:extLst>
              <a:ext uri="{FF2B5EF4-FFF2-40B4-BE49-F238E27FC236}">
                <a16:creationId xmlns:a16="http://schemas.microsoft.com/office/drawing/2014/main" id="{DCB80D4B-86B4-DEB4-DD2C-06511E0F00B9}"/>
              </a:ext>
            </a:extLst>
          </p:cNvPr>
          <p:cNvSpPr txBox="1"/>
          <p:nvPr/>
        </p:nvSpPr>
        <p:spPr>
          <a:xfrm>
            <a:off x="5288184" y="1937976"/>
            <a:ext cx="4695987" cy="400110"/>
          </a:xfrm>
          <a:prstGeom prst="rect">
            <a:avLst/>
          </a:prstGeom>
          <a:noFill/>
        </p:spPr>
        <p:txBody>
          <a:bodyPr wrap="square" rtlCol="0">
            <a:spAutoFit/>
          </a:bodyPr>
          <a:lstStyle/>
          <a:p>
            <a:r>
              <a:rPr lang="es-PE" sz="2000" dirty="0">
                <a:solidFill>
                  <a:srgbClr val="009900"/>
                </a:solidFill>
                <a:latin typeface="Acumin Variable Concept Black" panose="020B0304020202020204" pitchFamily="34" charset="0"/>
              </a:rPr>
              <a:t>Acción</a:t>
            </a:r>
          </a:p>
        </p:txBody>
      </p:sp>
      <p:sp>
        <p:nvSpPr>
          <p:cNvPr id="12" name="CuadroTexto 11">
            <a:extLst>
              <a:ext uri="{FF2B5EF4-FFF2-40B4-BE49-F238E27FC236}">
                <a16:creationId xmlns:a16="http://schemas.microsoft.com/office/drawing/2014/main" id="{42E88BA7-1174-B607-F1DE-B620FC72433C}"/>
              </a:ext>
            </a:extLst>
          </p:cNvPr>
          <p:cNvSpPr txBox="1"/>
          <p:nvPr/>
        </p:nvSpPr>
        <p:spPr>
          <a:xfrm>
            <a:off x="5288184" y="4412112"/>
            <a:ext cx="4695987" cy="400110"/>
          </a:xfrm>
          <a:prstGeom prst="rect">
            <a:avLst/>
          </a:prstGeom>
          <a:noFill/>
        </p:spPr>
        <p:txBody>
          <a:bodyPr wrap="square" rtlCol="0">
            <a:spAutoFit/>
          </a:bodyPr>
          <a:lstStyle/>
          <a:p>
            <a:r>
              <a:rPr lang="es-PE" sz="2000" dirty="0">
                <a:solidFill>
                  <a:srgbClr val="009900"/>
                </a:solidFill>
                <a:latin typeface="Acumin Variable Concept Black" panose="020B0304020202020204" pitchFamily="34" charset="0"/>
              </a:rPr>
              <a:t>Beneficio</a:t>
            </a:r>
          </a:p>
        </p:txBody>
      </p:sp>
      <p:pic>
        <p:nvPicPr>
          <p:cNvPr id="14" name="Imagen 13">
            <a:extLst>
              <a:ext uri="{FF2B5EF4-FFF2-40B4-BE49-F238E27FC236}">
                <a16:creationId xmlns:a16="http://schemas.microsoft.com/office/drawing/2014/main" id="{3CACB79B-2179-EA53-39EB-3DCAEE45FD52}"/>
              </a:ext>
            </a:extLst>
          </p:cNvPr>
          <p:cNvPicPr>
            <a:picLocks noChangeAspect="1"/>
          </p:cNvPicPr>
          <p:nvPr/>
        </p:nvPicPr>
        <p:blipFill>
          <a:blip r:embed="rId2"/>
          <a:stretch>
            <a:fillRect/>
          </a:stretch>
        </p:blipFill>
        <p:spPr>
          <a:xfrm>
            <a:off x="325463" y="6085212"/>
            <a:ext cx="1877731" cy="493819"/>
          </a:xfrm>
          <a:prstGeom prst="rect">
            <a:avLst/>
          </a:prstGeom>
        </p:spPr>
      </p:pic>
    </p:spTree>
    <p:extLst>
      <p:ext uri="{BB962C8B-B14F-4D97-AF65-F5344CB8AC3E}">
        <p14:creationId xmlns:p14="http://schemas.microsoft.com/office/powerpoint/2010/main" val="285794940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Tipos de equipos en una empresa y cómo optimizar cada uno - Viviendo del  cuento">
            <a:extLst>
              <a:ext uri="{FF2B5EF4-FFF2-40B4-BE49-F238E27FC236}">
                <a16:creationId xmlns:a16="http://schemas.microsoft.com/office/drawing/2014/main" id="{4BB9CDE9-8242-F831-7FFC-FE21D7760087}"/>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6883" b="-8767"/>
          <a:stretch/>
        </p:blipFill>
        <p:spPr bwMode="auto">
          <a:xfrm>
            <a:off x="0" y="0"/>
            <a:ext cx="12192000" cy="7503678"/>
          </a:xfrm>
          <a:prstGeom prst="rect">
            <a:avLst/>
          </a:prstGeom>
          <a:noFill/>
          <a:extLst>
            <a:ext uri="{909E8E84-426E-40DD-AFC4-6F175D3DCCD1}">
              <a14:hiddenFill xmlns:a14="http://schemas.microsoft.com/office/drawing/2010/main">
                <a:solidFill>
                  <a:srgbClr val="FFFFFF"/>
                </a:solidFill>
              </a14:hiddenFill>
            </a:ext>
          </a:extLst>
        </p:spPr>
      </p:pic>
      <p:sp>
        <p:nvSpPr>
          <p:cNvPr id="4" name="Rectángulo 3">
            <a:extLst>
              <a:ext uri="{FF2B5EF4-FFF2-40B4-BE49-F238E27FC236}">
                <a16:creationId xmlns:a16="http://schemas.microsoft.com/office/drawing/2014/main" id="{1CACCABB-D435-0B36-B579-515A30F852EF}"/>
              </a:ext>
            </a:extLst>
          </p:cNvPr>
          <p:cNvSpPr/>
          <p:nvPr/>
        </p:nvSpPr>
        <p:spPr>
          <a:xfrm>
            <a:off x="0" y="0"/>
            <a:ext cx="12192000" cy="6858000"/>
          </a:xfrm>
          <a:prstGeom prst="rect">
            <a:avLst/>
          </a:prstGeom>
          <a:solidFill>
            <a:srgbClr val="080808">
              <a:alpha val="85882"/>
            </a:srgbClr>
          </a:solidFill>
          <a:ln>
            <a:solidFill>
              <a:srgbClr val="111111">
                <a:alpha val="54902"/>
              </a:srgbClr>
            </a:solid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s-PE"/>
          </a:p>
        </p:txBody>
      </p:sp>
      <p:sp>
        <p:nvSpPr>
          <p:cNvPr id="3" name="CuadroTexto 2">
            <a:extLst>
              <a:ext uri="{FF2B5EF4-FFF2-40B4-BE49-F238E27FC236}">
                <a16:creationId xmlns:a16="http://schemas.microsoft.com/office/drawing/2014/main" id="{9C246E62-E2F6-88A7-5497-C8D2BF8B01F5}"/>
              </a:ext>
            </a:extLst>
          </p:cNvPr>
          <p:cNvSpPr txBox="1"/>
          <p:nvPr/>
        </p:nvSpPr>
        <p:spPr>
          <a:xfrm>
            <a:off x="1282917" y="1859339"/>
            <a:ext cx="9626162" cy="3139321"/>
          </a:xfrm>
          <a:prstGeom prst="rect">
            <a:avLst/>
          </a:prstGeom>
          <a:noFill/>
        </p:spPr>
        <p:txBody>
          <a:bodyPr wrap="square" rtlCol="0">
            <a:spAutoFit/>
          </a:bodyPr>
          <a:lstStyle/>
          <a:p>
            <a:pPr algn="ctr"/>
            <a:r>
              <a:rPr lang="es-MX" sz="6600" dirty="0">
                <a:solidFill>
                  <a:schemeClr val="bg1"/>
                </a:solidFill>
                <a:latin typeface="Acumin Variable Concept Black" panose="020B0304020202020204" pitchFamily="34" charset="0"/>
                <a:cs typeface="Aharoni" panose="02010803020104030203" pitchFamily="2" charset="-79"/>
              </a:rPr>
              <a:t>Cómo crear cursos online y obtener</a:t>
            </a:r>
          </a:p>
          <a:p>
            <a:pPr algn="ctr"/>
            <a:endParaRPr lang="es-PE" sz="6600" dirty="0">
              <a:solidFill>
                <a:schemeClr val="bg1"/>
              </a:solidFill>
              <a:latin typeface="Acumin Variable Concept Black" panose="020B0304020202020204" pitchFamily="34" charset="0"/>
            </a:endParaRPr>
          </a:p>
        </p:txBody>
      </p:sp>
      <p:sp>
        <p:nvSpPr>
          <p:cNvPr id="2" name="CuadroTexto 1">
            <a:extLst>
              <a:ext uri="{FF2B5EF4-FFF2-40B4-BE49-F238E27FC236}">
                <a16:creationId xmlns:a16="http://schemas.microsoft.com/office/drawing/2014/main" id="{6051E776-B51A-9D17-9F31-FFF1304A721F}"/>
              </a:ext>
            </a:extLst>
          </p:cNvPr>
          <p:cNvSpPr txBox="1"/>
          <p:nvPr/>
        </p:nvSpPr>
        <p:spPr>
          <a:xfrm>
            <a:off x="1986453" y="4047965"/>
            <a:ext cx="8219091" cy="584775"/>
          </a:xfrm>
          <a:prstGeom prst="rect">
            <a:avLst/>
          </a:prstGeom>
          <a:noFill/>
        </p:spPr>
        <p:txBody>
          <a:bodyPr wrap="square" rtlCol="0">
            <a:spAutoFit/>
          </a:bodyPr>
          <a:lstStyle/>
          <a:p>
            <a:pPr algn="ctr"/>
            <a:r>
              <a:rPr lang="es-MX" sz="3200" dirty="0">
                <a:solidFill>
                  <a:schemeClr val="bg1"/>
                </a:solidFill>
                <a:latin typeface="Acumin Variable Concept Black" panose="020B0304020202020204" pitchFamily="34" charset="0"/>
              </a:rPr>
              <a:t>Ingresos residuales por décadas</a:t>
            </a:r>
            <a:endParaRPr lang="es-PE" sz="3200" dirty="0">
              <a:solidFill>
                <a:schemeClr val="bg1"/>
              </a:solidFill>
              <a:latin typeface="Acumin Variable Concept Black" panose="020B0304020202020204" pitchFamily="34" charset="0"/>
            </a:endParaRPr>
          </a:p>
        </p:txBody>
      </p:sp>
    </p:spTree>
    <p:extLst>
      <p:ext uri="{BB962C8B-B14F-4D97-AF65-F5344CB8AC3E}">
        <p14:creationId xmlns:p14="http://schemas.microsoft.com/office/powerpoint/2010/main" val="128511196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Qué es el e-learning y cuáles son sus características | InnovaciónDigital360">
            <a:extLst>
              <a:ext uri="{FF2B5EF4-FFF2-40B4-BE49-F238E27FC236}">
                <a16:creationId xmlns:a16="http://schemas.microsoft.com/office/drawing/2014/main" id="{2EA33D08-D984-838F-8C73-A0117B5BAEF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Rectángulo 1">
            <a:extLst>
              <a:ext uri="{FF2B5EF4-FFF2-40B4-BE49-F238E27FC236}">
                <a16:creationId xmlns:a16="http://schemas.microsoft.com/office/drawing/2014/main" id="{70452F5E-08D5-B35F-ADEE-765E18F34A4B}"/>
              </a:ext>
            </a:extLst>
          </p:cNvPr>
          <p:cNvSpPr/>
          <p:nvPr/>
        </p:nvSpPr>
        <p:spPr>
          <a:xfrm>
            <a:off x="0" y="0"/>
            <a:ext cx="12192000" cy="6858000"/>
          </a:xfrm>
          <a:prstGeom prst="rect">
            <a:avLst/>
          </a:prstGeom>
          <a:solidFill>
            <a:srgbClr val="171717">
              <a:alpha val="85098"/>
            </a:srgb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E"/>
          </a:p>
        </p:txBody>
      </p:sp>
      <p:sp>
        <p:nvSpPr>
          <p:cNvPr id="3" name="CuadroTexto 2">
            <a:extLst>
              <a:ext uri="{FF2B5EF4-FFF2-40B4-BE49-F238E27FC236}">
                <a16:creationId xmlns:a16="http://schemas.microsoft.com/office/drawing/2014/main" id="{59C5064D-042A-F899-BC93-215324C68748}"/>
              </a:ext>
            </a:extLst>
          </p:cNvPr>
          <p:cNvSpPr txBox="1"/>
          <p:nvPr/>
        </p:nvSpPr>
        <p:spPr>
          <a:xfrm>
            <a:off x="3829927" y="713899"/>
            <a:ext cx="4638422" cy="1107996"/>
          </a:xfrm>
          <a:prstGeom prst="rect">
            <a:avLst/>
          </a:prstGeom>
          <a:noFill/>
        </p:spPr>
        <p:txBody>
          <a:bodyPr wrap="square" rtlCol="0">
            <a:spAutoFit/>
          </a:bodyPr>
          <a:lstStyle/>
          <a:p>
            <a:r>
              <a:rPr lang="es-MX" sz="6600" b="1" dirty="0">
                <a:solidFill>
                  <a:schemeClr val="bg1"/>
                </a:solidFill>
              </a:rPr>
              <a:t>MÓDULO 1 </a:t>
            </a:r>
            <a:endParaRPr lang="es-PE" sz="6600" b="1" dirty="0">
              <a:solidFill>
                <a:schemeClr val="bg1"/>
              </a:solidFill>
            </a:endParaRPr>
          </a:p>
        </p:txBody>
      </p:sp>
      <p:sp>
        <p:nvSpPr>
          <p:cNvPr id="4" name="CuadroTexto 3">
            <a:extLst>
              <a:ext uri="{FF2B5EF4-FFF2-40B4-BE49-F238E27FC236}">
                <a16:creationId xmlns:a16="http://schemas.microsoft.com/office/drawing/2014/main" id="{183583DA-D904-80E3-7A25-31470FF090E0}"/>
              </a:ext>
            </a:extLst>
          </p:cNvPr>
          <p:cNvSpPr txBox="1"/>
          <p:nvPr/>
        </p:nvSpPr>
        <p:spPr>
          <a:xfrm>
            <a:off x="1749972" y="2246290"/>
            <a:ext cx="9112469" cy="1446550"/>
          </a:xfrm>
          <a:prstGeom prst="rect">
            <a:avLst/>
          </a:prstGeom>
          <a:noFill/>
        </p:spPr>
        <p:txBody>
          <a:bodyPr wrap="square" rtlCol="0">
            <a:spAutoFit/>
          </a:bodyPr>
          <a:lstStyle/>
          <a:p>
            <a:pPr algn="ctr"/>
            <a:r>
              <a:rPr lang="es-MX" sz="4400" dirty="0">
                <a:solidFill>
                  <a:schemeClr val="bg1"/>
                </a:solidFill>
                <a:latin typeface="Acumin Variable Concept Black" panose="020B0304020202020204" pitchFamily="34" charset="0"/>
              </a:rPr>
              <a:t>Fundamentos del e-learning</a:t>
            </a:r>
          </a:p>
          <a:p>
            <a:pPr algn="ctr"/>
            <a:r>
              <a:rPr lang="es-MX" sz="4400" dirty="0">
                <a:solidFill>
                  <a:schemeClr val="bg1"/>
                </a:solidFill>
                <a:latin typeface="Acumin Variable Concept Black" panose="020B0304020202020204" pitchFamily="34" charset="0"/>
              </a:rPr>
              <a:t>y descubrimiento personal </a:t>
            </a:r>
            <a:endParaRPr lang="es-PE" sz="4400" dirty="0">
              <a:solidFill>
                <a:schemeClr val="bg1"/>
              </a:solidFill>
              <a:latin typeface="Acumin Variable Concept Black" panose="020B0304020202020204" pitchFamily="34" charset="0"/>
            </a:endParaRPr>
          </a:p>
        </p:txBody>
      </p:sp>
      <p:sp>
        <p:nvSpPr>
          <p:cNvPr id="7" name="Rectángulo: esquinas redondeadas 6">
            <a:extLst>
              <a:ext uri="{FF2B5EF4-FFF2-40B4-BE49-F238E27FC236}">
                <a16:creationId xmlns:a16="http://schemas.microsoft.com/office/drawing/2014/main" id="{45A187A3-9D63-9F3C-CA6F-9414B28C7073}"/>
              </a:ext>
            </a:extLst>
          </p:cNvPr>
          <p:cNvSpPr/>
          <p:nvPr/>
        </p:nvSpPr>
        <p:spPr>
          <a:xfrm>
            <a:off x="3611617" y="370794"/>
            <a:ext cx="4856732" cy="1681706"/>
          </a:xfrm>
          <a:prstGeom prst="roundRect">
            <a:avLst/>
          </a:prstGeom>
          <a:no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E" dirty="0"/>
          </a:p>
        </p:txBody>
      </p:sp>
      <p:sp>
        <p:nvSpPr>
          <p:cNvPr id="5" name="CuadroTexto 4">
            <a:extLst>
              <a:ext uri="{FF2B5EF4-FFF2-40B4-BE49-F238E27FC236}">
                <a16:creationId xmlns:a16="http://schemas.microsoft.com/office/drawing/2014/main" id="{A105482E-CCB4-3F9A-C4B9-60CC2345209B}"/>
              </a:ext>
            </a:extLst>
          </p:cNvPr>
          <p:cNvSpPr txBox="1"/>
          <p:nvPr/>
        </p:nvSpPr>
        <p:spPr>
          <a:xfrm>
            <a:off x="3108434" y="3883291"/>
            <a:ext cx="7134847" cy="830997"/>
          </a:xfrm>
          <a:prstGeom prst="rect">
            <a:avLst/>
          </a:prstGeom>
          <a:noFill/>
        </p:spPr>
        <p:txBody>
          <a:bodyPr wrap="square" rtlCol="0">
            <a:spAutoFit/>
          </a:bodyPr>
          <a:lstStyle/>
          <a:p>
            <a:pPr marL="342900" indent="-342900">
              <a:buFont typeface="Arial" panose="020B0604020202020204" pitchFamily="34" charset="0"/>
              <a:buChar char="•"/>
            </a:pPr>
            <a:r>
              <a:rPr lang="es-MX" sz="2400" b="1" dirty="0">
                <a:solidFill>
                  <a:schemeClr val="bg1"/>
                </a:solidFill>
              </a:rPr>
              <a:t>Tema 1: Introducción al E-learning y sus   </a:t>
            </a:r>
          </a:p>
          <a:p>
            <a:r>
              <a:rPr lang="es-MX" sz="2400" b="1" dirty="0">
                <a:solidFill>
                  <a:schemeClr val="bg1"/>
                </a:solidFill>
              </a:rPr>
              <a:t>                        beneficios a largo plazo.</a:t>
            </a:r>
          </a:p>
        </p:txBody>
      </p:sp>
      <p:sp>
        <p:nvSpPr>
          <p:cNvPr id="6" name="CuadroTexto 5">
            <a:extLst>
              <a:ext uri="{FF2B5EF4-FFF2-40B4-BE49-F238E27FC236}">
                <a16:creationId xmlns:a16="http://schemas.microsoft.com/office/drawing/2014/main" id="{278C9C47-4640-3E2A-CC54-AE3D6925132C}"/>
              </a:ext>
            </a:extLst>
          </p:cNvPr>
          <p:cNvSpPr txBox="1"/>
          <p:nvPr/>
        </p:nvSpPr>
        <p:spPr>
          <a:xfrm>
            <a:off x="3108434" y="4693551"/>
            <a:ext cx="7134847" cy="830997"/>
          </a:xfrm>
          <a:prstGeom prst="rect">
            <a:avLst/>
          </a:prstGeom>
          <a:noFill/>
        </p:spPr>
        <p:txBody>
          <a:bodyPr wrap="square" rtlCol="0">
            <a:spAutoFit/>
          </a:bodyPr>
          <a:lstStyle/>
          <a:p>
            <a:pPr marL="342900" indent="-342900">
              <a:buFont typeface="Arial" panose="020B0604020202020204" pitchFamily="34" charset="0"/>
              <a:buChar char="•"/>
            </a:pPr>
            <a:r>
              <a:rPr lang="es-MX" sz="2400" b="1" dirty="0">
                <a:solidFill>
                  <a:schemeClr val="bg1"/>
                </a:solidFill>
              </a:rPr>
              <a:t>Tema 2: Autodescubrimiento y mentalidad </a:t>
            </a:r>
          </a:p>
          <a:p>
            <a:r>
              <a:rPr lang="es-MX" sz="2400" b="1" dirty="0">
                <a:solidFill>
                  <a:schemeClr val="bg1"/>
                </a:solidFill>
              </a:rPr>
              <a:t>                        del éxito.</a:t>
            </a:r>
          </a:p>
        </p:txBody>
      </p:sp>
      <p:sp>
        <p:nvSpPr>
          <p:cNvPr id="8" name="CuadroTexto 7">
            <a:extLst>
              <a:ext uri="{FF2B5EF4-FFF2-40B4-BE49-F238E27FC236}">
                <a16:creationId xmlns:a16="http://schemas.microsoft.com/office/drawing/2014/main" id="{8C70DE40-A256-AC7B-D6F8-8E024B7BEC68}"/>
              </a:ext>
            </a:extLst>
          </p:cNvPr>
          <p:cNvSpPr txBox="1"/>
          <p:nvPr/>
        </p:nvSpPr>
        <p:spPr>
          <a:xfrm>
            <a:off x="3108434" y="5503811"/>
            <a:ext cx="7134847" cy="830997"/>
          </a:xfrm>
          <a:prstGeom prst="rect">
            <a:avLst/>
          </a:prstGeom>
          <a:noFill/>
        </p:spPr>
        <p:txBody>
          <a:bodyPr wrap="square" rtlCol="0">
            <a:spAutoFit/>
          </a:bodyPr>
          <a:lstStyle/>
          <a:p>
            <a:pPr marL="342900" indent="-342900">
              <a:buFont typeface="Arial" panose="020B0604020202020204" pitchFamily="34" charset="0"/>
              <a:buChar char="•"/>
            </a:pPr>
            <a:r>
              <a:rPr lang="es-MX" sz="2400" b="1" dirty="0">
                <a:solidFill>
                  <a:schemeClr val="bg1"/>
                </a:solidFill>
              </a:rPr>
              <a:t>Tema 3: Relación con el dinero y patrones </a:t>
            </a:r>
          </a:p>
          <a:p>
            <a:r>
              <a:rPr lang="es-MX" sz="2400" b="1" dirty="0">
                <a:solidFill>
                  <a:schemeClr val="bg1"/>
                </a:solidFill>
              </a:rPr>
              <a:t>                        financieros</a:t>
            </a:r>
          </a:p>
        </p:txBody>
      </p:sp>
    </p:spTree>
    <p:extLst>
      <p:ext uri="{BB962C8B-B14F-4D97-AF65-F5344CB8AC3E}">
        <p14:creationId xmlns:p14="http://schemas.microsoft.com/office/powerpoint/2010/main" val="197756755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a:extLst>
              <a:ext uri="{FF2B5EF4-FFF2-40B4-BE49-F238E27FC236}">
                <a16:creationId xmlns:a16="http://schemas.microsoft.com/office/drawing/2014/main" id="{3698A0BC-E255-8B7F-B944-EFCEF09DAA03}"/>
              </a:ext>
            </a:extLst>
          </p:cNvPr>
          <p:cNvPicPr>
            <a:picLocks noChangeAspect="1"/>
          </p:cNvPicPr>
          <p:nvPr/>
        </p:nvPicPr>
        <p:blipFill>
          <a:blip r:embed="rId2"/>
          <a:srcRect t="7770" b="7770"/>
          <a:stretch/>
        </p:blipFill>
        <p:spPr>
          <a:xfrm>
            <a:off x="-1" y="0"/>
            <a:ext cx="12192001" cy="6858000"/>
          </a:xfrm>
          <a:prstGeom prst="rect">
            <a:avLst/>
          </a:prstGeom>
        </p:spPr>
      </p:pic>
      <p:pic>
        <p:nvPicPr>
          <p:cNvPr id="3" name="Imagen 2">
            <a:extLst>
              <a:ext uri="{FF2B5EF4-FFF2-40B4-BE49-F238E27FC236}">
                <a16:creationId xmlns:a16="http://schemas.microsoft.com/office/drawing/2014/main" id="{8FB4E4E8-2346-552C-96D4-0C62580B0ADC}"/>
              </a:ext>
            </a:extLst>
          </p:cNvPr>
          <p:cNvPicPr>
            <a:picLocks noChangeAspect="1"/>
          </p:cNvPicPr>
          <p:nvPr/>
        </p:nvPicPr>
        <p:blipFill>
          <a:blip r:embed="rId3"/>
          <a:stretch>
            <a:fillRect/>
          </a:stretch>
        </p:blipFill>
        <p:spPr>
          <a:xfrm>
            <a:off x="-1" y="0"/>
            <a:ext cx="12192001" cy="6858000"/>
          </a:xfrm>
          <a:prstGeom prst="rect">
            <a:avLst/>
          </a:prstGeom>
        </p:spPr>
      </p:pic>
      <p:pic>
        <p:nvPicPr>
          <p:cNvPr id="4" name="Imagen 3">
            <a:extLst>
              <a:ext uri="{FF2B5EF4-FFF2-40B4-BE49-F238E27FC236}">
                <a16:creationId xmlns:a16="http://schemas.microsoft.com/office/drawing/2014/main" id="{A8CFF6B0-FC3F-FA1E-6C38-7E056A51F185}"/>
              </a:ext>
            </a:extLst>
          </p:cNvPr>
          <p:cNvPicPr>
            <a:picLocks noChangeAspect="1"/>
          </p:cNvPicPr>
          <p:nvPr/>
        </p:nvPicPr>
        <p:blipFill>
          <a:blip r:embed="rId4"/>
          <a:stretch>
            <a:fillRect/>
          </a:stretch>
        </p:blipFill>
        <p:spPr>
          <a:xfrm>
            <a:off x="3590326" y="1490304"/>
            <a:ext cx="5011346" cy="1938696"/>
          </a:xfrm>
          <a:prstGeom prst="rect">
            <a:avLst/>
          </a:prstGeom>
        </p:spPr>
      </p:pic>
      <p:sp>
        <p:nvSpPr>
          <p:cNvPr id="5" name="CuadroTexto 4">
            <a:extLst>
              <a:ext uri="{FF2B5EF4-FFF2-40B4-BE49-F238E27FC236}">
                <a16:creationId xmlns:a16="http://schemas.microsoft.com/office/drawing/2014/main" id="{4AE3D41F-324E-BB71-6CFD-0330D9A22A24}"/>
              </a:ext>
            </a:extLst>
          </p:cNvPr>
          <p:cNvSpPr txBox="1"/>
          <p:nvPr/>
        </p:nvSpPr>
        <p:spPr>
          <a:xfrm>
            <a:off x="4001292" y="1797932"/>
            <a:ext cx="4493172" cy="1323439"/>
          </a:xfrm>
          <a:prstGeom prst="rect">
            <a:avLst/>
          </a:prstGeom>
          <a:noFill/>
        </p:spPr>
        <p:txBody>
          <a:bodyPr wrap="square" rtlCol="0">
            <a:spAutoFit/>
          </a:bodyPr>
          <a:lstStyle/>
          <a:p>
            <a:pPr algn="ctr"/>
            <a:r>
              <a:rPr lang="es-MX" sz="8000" dirty="0">
                <a:solidFill>
                  <a:schemeClr val="bg1"/>
                </a:solidFill>
                <a:latin typeface="Acumin Variable Concept Black" panose="020B0304020202020204" pitchFamily="34" charset="0"/>
              </a:rPr>
              <a:t>TEMA  1</a:t>
            </a:r>
            <a:endParaRPr lang="es-PE" sz="8000" dirty="0">
              <a:solidFill>
                <a:schemeClr val="bg1"/>
              </a:solidFill>
              <a:latin typeface="Acumin Variable Concept Black" panose="020B0304020202020204" pitchFamily="34" charset="0"/>
            </a:endParaRPr>
          </a:p>
        </p:txBody>
      </p:sp>
      <p:pic>
        <p:nvPicPr>
          <p:cNvPr id="6" name="Imagen 5">
            <a:extLst>
              <a:ext uri="{FF2B5EF4-FFF2-40B4-BE49-F238E27FC236}">
                <a16:creationId xmlns:a16="http://schemas.microsoft.com/office/drawing/2014/main" id="{532846AE-75C9-DA67-F060-559ABFD5B211}"/>
              </a:ext>
            </a:extLst>
          </p:cNvPr>
          <p:cNvPicPr>
            <a:picLocks noChangeAspect="1"/>
          </p:cNvPicPr>
          <p:nvPr/>
        </p:nvPicPr>
        <p:blipFill>
          <a:blip r:embed="rId5"/>
          <a:stretch>
            <a:fillRect/>
          </a:stretch>
        </p:blipFill>
        <p:spPr>
          <a:xfrm>
            <a:off x="1925439" y="3736628"/>
            <a:ext cx="8644877" cy="2078916"/>
          </a:xfrm>
          <a:prstGeom prst="rect">
            <a:avLst/>
          </a:prstGeom>
        </p:spPr>
      </p:pic>
    </p:spTree>
    <p:extLst>
      <p:ext uri="{BB962C8B-B14F-4D97-AF65-F5344CB8AC3E}">
        <p14:creationId xmlns:p14="http://schemas.microsoft.com/office/powerpoint/2010/main" val="340732624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esquinas redondeadas 1">
            <a:extLst>
              <a:ext uri="{FF2B5EF4-FFF2-40B4-BE49-F238E27FC236}">
                <a16:creationId xmlns:a16="http://schemas.microsoft.com/office/drawing/2014/main" id="{631002B0-D90F-3B04-D399-8E3A281701A8}"/>
              </a:ext>
            </a:extLst>
          </p:cNvPr>
          <p:cNvSpPr/>
          <p:nvPr/>
        </p:nvSpPr>
        <p:spPr>
          <a:xfrm>
            <a:off x="559675" y="2818231"/>
            <a:ext cx="3216166" cy="1418897"/>
          </a:xfrm>
          <a:prstGeom prst="roundRect">
            <a:avLst/>
          </a:prstGeom>
          <a:solidFill>
            <a:srgbClr val="009900"/>
          </a:solidFill>
          <a:ln w="57150">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s-PE"/>
          </a:p>
        </p:txBody>
      </p:sp>
      <p:sp>
        <p:nvSpPr>
          <p:cNvPr id="3" name="CuadroTexto 2">
            <a:extLst>
              <a:ext uri="{FF2B5EF4-FFF2-40B4-BE49-F238E27FC236}">
                <a16:creationId xmlns:a16="http://schemas.microsoft.com/office/drawing/2014/main" id="{1FB9AEEA-1907-8B98-1871-02D92F669E14}"/>
              </a:ext>
            </a:extLst>
          </p:cNvPr>
          <p:cNvSpPr txBox="1"/>
          <p:nvPr/>
        </p:nvSpPr>
        <p:spPr>
          <a:xfrm>
            <a:off x="559675" y="2940673"/>
            <a:ext cx="3216166" cy="1200329"/>
          </a:xfrm>
          <a:prstGeom prst="rect">
            <a:avLst/>
          </a:prstGeom>
          <a:noFill/>
        </p:spPr>
        <p:txBody>
          <a:bodyPr wrap="square" rtlCol="0">
            <a:spAutoFit/>
          </a:bodyPr>
          <a:lstStyle/>
          <a:p>
            <a:pPr algn="ctr"/>
            <a:r>
              <a:rPr lang="es-MX" sz="2400" dirty="0">
                <a:solidFill>
                  <a:schemeClr val="bg1"/>
                </a:solidFill>
                <a:latin typeface="Acumin Variable Concept Black" panose="020B0304020202020204" pitchFamily="34" charset="0"/>
              </a:rPr>
              <a:t>HISTORIA Y EVOLUCIÓN DEL</a:t>
            </a:r>
          </a:p>
          <a:p>
            <a:pPr algn="ctr"/>
            <a:r>
              <a:rPr lang="es-MX" sz="2400" dirty="0">
                <a:solidFill>
                  <a:schemeClr val="bg1"/>
                </a:solidFill>
                <a:latin typeface="Acumin Variable Concept Black" panose="020B0304020202020204" pitchFamily="34" charset="0"/>
              </a:rPr>
              <a:t>E-LEARNIG</a:t>
            </a:r>
            <a:endParaRPr lang="es-PE" sz="2400" dirty="0">
              <a:solidFill>
                <a:schemeClr val="bg1"/>
              </a:solidFill>
              <a:latin typeface="Acumin Variable Concept Black" panose="020B0304020202020204" pitchFamily="34" charset="0"/>
            </a:endParaRPr>
          </a:p>
        </p:txBody>
      </p:sp>
      <p:sp>
        <p:nvSpPr>
          <p:cNvPr id="6" name="Rectángulo: esquinas redondeadas 5">
            <a:extLst>
              <a:ext uri="{FF2B5EF4-FFF2-40B4-BE49-F238E27FC236}">
                <a16:creationId xmlns:a16="http://schemas.microsoft.com/office/drawing/2014/main" id="{7C9BA9FC-8A9E-38BD-89F6-D03274C35260}"/>
              </a:ext>
            </a:extLst>
          </p:cNvPr>
          <p:cNvSpPr/>
          <p:nvPr/>
        </p:nvSpPr>
        <p:spPr>
          <a:xfrm>
            <a:off x="4550979" y="1545021"/>
            <a:ext cx="1340070" cy="1245476"/>
          </a:xfrm>
          <a:prstGeom prst="roundRect">
            <a:avLst/>
          </a:prstGeom>
          <a:solidFill>
            <a:srgbClr val="0099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E" dirty="0"/>
          </a:p>
        </p:txBody>
      </p:sp>
      <p:sp>
        <p:nvSpPr>
          <p:cNvPr id="12" name="Rectángulo: esquinas redondeadas 11">
            <a:extLst>
              <a:ext uri="{FF2B5EF4-FFF2-40B4-BE49-F238E27FC236}">
                <a16:creationId xmlns:a16="http://schemas.microsoft.com/office/drawing/2014/main" id="{BE9EB797-3D6B-09A9-4468-1D899767339F}"/>
              </a:ext>
            </a:extLst>
          </p:cNvPr>
          <p:cNvSpPr/>
          <p:nvPr/>
        </p:nvSpPr>
        <p:spPr>
          <a:xfrm>
            <a:off x="4550979" y="3990907"/>
            <a:ext cx="1340070" cy="1245476"/>
          </a:xfrm>
          <a:prstGeom prst="roundRect">
            <a:avLst/>
          </a:prstGeom>
          <a:solidFill>
            <a:srgbClr val="0099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E"/>
          </a:p>
        </p:txBody>
      </p:sp>
      <p:sp>
        <p:nvSpPr>
          <p:cNvPr id="13" name="CuadroTexto 12">
            <a:extLst>
              <a:ext uri="{FF2B5EF4-FFF2-40B4-BE49-F238E27FC236}">
                <a16:creationId xmlns:a16="http://schemas.microsoft.com/office/drawing/2014/main" id="{700ED10B-6EB3-3EA6-FB33-005183D5F618}"/>
              </a:ext>
            </a:extLst>
          </p:cNvPr>
          <p:cNvSpPr txBox="1"/>
          <p:nvPr/>
        </p:nvSpPr>
        <p:spPr>
          <a:xfrm>
            <a:off x="6096000" y="1545021"/>
            <a:ext cx="5696607" cy="492443"/>
          </a:xfrm>
          <a:prstGeom prst="rect">
            <a:avLst/>
          </a:prstGeom>
          <a:noFill/>
        </p:spPr>
        <p:txBody>
          <a:bodyPr wrap="square" rtlCol="0">
            <a:spAutoFit/>
          </a:bodyPr>
          <a:lstStyle/>
          <a:p>
            <a:r>
              <a:rPr lang="es-MX" sz="2600" dirty="0">
                <a:solidFill>
                  <a:srgbClr val="009900"/>
                </a:solidFill>
                <a:latin typeface="Acumin Variable Concept Black" panose="020B0304020202020204" pitchFamily="34" charset="0"/>
              </a:rPr>
              <a:t>PERSPECTIVA A LARGO PLAZO</a:t>
            </a:r>
            <a:endParaRPr lang="es-PE" sz="2600" dirty="0">
              <a:solidFill>
                <a:srgbClr val="009900"/>
              </a:solidFill>
              <a:latin typeface="Acumin Variable Concept Black" panose="020B0304020202020204" pitchFamily="34" charset="0"/>
            </a:endParaRPr>
          </a:p>
        </p:txBody>
      </p:sp>
      <p:sp>
        <p:nvSpPr>
          <p:cNvPr id="14" name="CuadroTexto 13">
            <a:extLst>
              <a:ext uri="{FF2B5EF4-FFF2-40B4-BE49-F238E27FC236}">
                <a16:creationId xmlns:a16="http://schemas.microsoft.com/office/drawing/2014/main" id="{C0744864-01C8-3D4A-209C-9300F1F48828}"/>
              </a:ext>
            </a:extLst>
          </p:cNvPr>
          <p:cNvSpPr txBox="1"/>
          <p:nvPr/>
        </p:nvSpPr>
        <p:spPr>
          <a:xfrm>
            <a:off x="6106513" y="3990907"/>
            <a:ext cx="5525812" cy="492443"/>
          </a:xfrm>
          <a:prstGeom prst="rect">
            <a:avLst/>
          </a:prstGeom>
          <a:noFill/>
        </p:spPr>
        <p:txBody>
          <a:bodyPr wrap="square" rtlCol="0">
            <a:spAutoFit/>
          </a:bodyPr>
          <a:lstStyle/>
          <a:p>
            <a:r>
              <a:rPr lang="es-MX" sz="2600" dirty="0">
                <a:solidFill>
                  <a:srgbClr val="009900"/>
                </a:solidFill>
                <a:latin typeface="Acumin Variable Concept Black" panose="020B0304020202020204" pitchFamily="34" charset="0"/>
              </a:rPr>
              <a:t>BENEFICIO A LARGO PLAZO</a:t>
            </a:r>
            <a:endParaRPr lang="es-PE" sz="2600" dirty="0">
              <a:solidFill>
                <a:srgbClr val="009900"/>
              </a:solidFill>
              <a:latin typeface="Acumin Variable Concept Black" panose="020B0304020202020204" pitchFamily="34" charset="0"/>
            </a:endParaRPr>
          </a:p>
        </p:txBody>
      </p:sp>
      <p:sp>
        <p:nvSpPr>
          <p:cNvPr id="15" name="CuadroTexto 14">
            <a:extLst>
              <a:ext uri="{FF2B5EF4-FFF2-40B4-BE49-F238E27FC236}">
                <a16:creationId xmlns:a16="http://schemas.microsoft.com/office/drawing/2014/main" id="{91B30279-FF69-42DE-1EBF-308ADD68E408}"/>
              </a:ext>
            </a:extLst>
          </p:cNvPr>
          <p:cNvSpPr txBox="1"/>
          <p:nvPr/>
        </p:nvSpPr>
        <p:spPr>
          <a:xfrm>
            <a:off x="6106512" y="2070585"/>
            <a:ext cx="5525811" cy="923330"/>
          </a:xfrm>
          <a:prstGeom prst="rect">
            <a:avLst/>
          </a:prstGeom>
          <a:noFill/>
        </p:spPr>
        <p:txBody>
          <a:bodyPr wrap="square" rtlCol="0">
            <a:spAutoFit/>
          </a:bodyPr>
          <a:lstStyle/>
          <a:p>
            <a:pPr marL="285750" indent="-285750">
              <a:buFont typeface="Arial" panose="020B0604020202020204" pitchFamily="34" charset="0"/>
              <a:buChar char="•"/>
            </a:pPr>
            <a:r>
              <a:rPr lang="es-MX" b="1" dirty="0">
                <a:solidFill>
                  <a:srgbClr val="212529"/>
                </a:solidFill>
              </a:rPr>
              <a:t>Con los avances en tecnologías como la inteligencia artificial el futuro del e-learning promete experiencias aún más personalizadas</a:t>
            </a:r>
            <a:r>
              <a:rPr lang="es-MX" sz="1600" dirty="0"/>
              <a:t>.</a:t>
            </a:r>
            <a:endParaRPr lang="es-PE" sz="1600" dirty="0"/>
          </a:p>
        </p:txBody>
      </p:sp>
      <p:sp>
        <p:nvSpPr>
          <p:cNvPr id="16" name="CuadroTexto 15">
            <a:extLst>
              <a:ext uri="{FF2B5EF4-FFF2-40B4-BE49-F238E27FC236}">
                <a16:creationId xmlns:a16="http://schemas.microsoft.com/office/drawing/2014/main" id="{82E05745-DA12-3708-D5E6-9797FF276D07}"/>
              </a:ext>
            </a:extLst>
          </p:cNvPr>
          <p:cNvSpPr txBox="1"/>
          <p:nvPr/>
        </p:nvSpPr>
        <p:spPr>
          <a:xfrm>
            <a:off x="6106513" y="4501082"/>
            <a:ext cx="5291956" cy="646331"/>
          </a:xfrm>
          <a:prstGeom prst="rect">
            <a:avLst/>
          </a:prstGeom>
          <a:noFill/>
        </p:spPr>
        <p:txBody>
          <a:bodyPr wrap="square" rtlCol="0">
            <a:spAutoFit/>
          </a:bodyPr>
          <a:lstStyle/>
          <a:p>
            <a:pPr marL="285750" indent="-285750">
              <a:buFont typeface="Arial" panose="020B0604020202020204" pitchFamily="34" charset="0"/>
              <a:buChar char="•"/>
            </a:pPr>
            <a:r>
              <a:rPr lang="es-MX" b="1" dirty="0">
                <a:solidFill>
                  <a:srgbClr val="212529"/>
                </a:solidFill>
              </a:rPr>
              <a:t>Los creadores de cursos online tienen el potencial de generar ingresos recurrentes.</a:t>
            </a:r>
            <a:endParaRPr lang="es-PE" b="1" dirty="0">
              <a:solidFill>
                <a:srgbClr val="212529"/>
              </a:solidFill>
            </a:endParaRPr>
          </a:p>
        </p:txBody>
      </p:sp>
      <p:sp>
        <p:nvSpPr>
          <p:cNvPr id="17" name="CuadroTexto 16">
            <a:extLst>
              <a:ext uri="{FF2B5EF4-FFF2-40B4-BE49-F238E27FC236}">
                <a16:creationId xmlns:a16="http://schemas.microsoft.com/office/drawing/2014/main" id="{4335BE4D-6844-CE1F-E69F-4CCE1BF79EBB}"/>
              </a:ext>
            </a:extLst>
          </p:cNvPr>
          <p:cNvSpPr txBox="1"/>
          <p:nvPr/>
        </p:nvSpPr>
        <p:spPr>
          <a:xfrm>
            <a:off x="4766441" y="1650917"/>
            <a:ext cx="1124608" cy="1015663"/>
          </a:xfrm>
          <a:prstGeom prst="rect">
            <a:avLst/>
          </a:prstGeom>
          <a:noFill/>
        </p:spPr>
        <p:txBody>
          <a:bodyPr wrap="square" rtlCol="0">
            <a:spAutoFit/>
          </a:bodyPr>
          <a:lstStyle/>
          <a:p>
            <a:r>
              <a:rPr lang="es-MX" sz="6000" b="1" dirty="0">
                <a:solidFill>
                  <a:schemeClr val="bg1"/>
                </a:solidFill>
              </a:rPr>
              <a:t>01</a:t>
            </a:r>
            <a:endParaRPr lang="es-PE" sz="6000" b="1" dirty="0">
              <a:solidFill>
                <a:schemeClr val="bg1"/>
              </a:solidFill>
            </a:endParaRPr>
          </a:p>
        </p:txBody>
      </p:sp>
      <p:sp>
        <p:nvSpPr>
          <p:cNvPr id="18" name="CuadroTexto 17">
            <a:extLst>
              <a:ext uri="{FF2B5EF4-FFF2-40B4-BE49-F238E27FC236}">
                <a16:creationId xmlns:a16="http://schemas.microsoft.com/office/drawing/2014/main" id="{A87295F4-8966-2A6C-87A9-18AB1332EAAD}"/>
              </a:ext>
            </a:extLst>
          </p:cNvPr>
          <p:cNvSpPr txBox="1"/>
          <p:nvPr/>
        </p:nvSpPr>
        <p:spPr>
          <a:xfrm>
            <a:off x="4748049" y="4105813"/>
            <a:ext cx="1124608" cy="1015663"/>
          </a:xfrm>
          <a:prstGeom prst="rect">
            <a:avLst/>
          </a:prstGeom>
          <a:noFill/>
        </p:spPr>
        <p:txBody>
          <a:bodyPr wrap="square" rtlCol="0">
            <a:spAutoFit/>
          </a:bodyPr>
          <a:lstStyle/>
          <a:p>
            <a:r>
              <a:rPr lang="es-MX" sz="6000" b="1" dirty="0">
                <a:solidFill>
                  <a:schemeClr val="bg1"/>
                </a:solidFill>
              </a:rPr>
              <a:t>02</a:t>
            </a:r>
            <a:endParaRPr lang="es-PE" sz="6000" b="1" dirty="0">
              <a:solidFill>
                <a:schemeClr val="bg1"/>
              </a:solidFill>
            </a:endParaRPr>
          </a:p>
        </p:txBody>
      </p:sp>
      <p:sp>
        <p:nvSpPr>
          <p:cNvPr id="20" name="CuadroTexto 19">
            <a:extLst>
              <a:ext uri="{FF2B5EF4-FFF2-40B4-BE49-F238E27FC236}">
                <a16:creationId xmlns:a16="http://schemas.microsoft.com/office/drawing/2014/main" id="{956B95CC-465B-2FD0-6969-E290FE345541}"/>
              </a:ext>
            </a:extLst>
          </p:cNvPr>
          <p:cNvSpPr txBox="1"/>
          <p:nvPr/>
        </p:nvSpPr>
        <p:spPr>
          <a:xfrm>
            <a:off x="362605" y="252248"/>
            <a:ext cx="10610195" cy="523220"/>
          </a:xfrm>
          <a:prstGeom prst="rect">
            <a:avLst/>
          </a:prstGeom>
          <a:noFill/>
        </p:spPr>
        <p:txBody>
          <a:bodyPr wrap="square" rtlCol="0">
            <a:spAutoFit/>
          </a:bodyPr>
          <a:lstStyle/>
          <a:p>
            <a:r>
              <a:rPr lang="es-MX" sz="2800" dirty="0">
                <a:solidFill>
                  <a:srgbClr val="009900"/>
                </a:solidFill>
                <a:latin typeface="Acumin Variable Concept Black" panose="020B0304020202020204" pitchFamily="34" charset="0"/>
              </a:rPr>
              <a:t>1.1 : </a:t>
            </a:r>
            <a:r>
              <a:rPr lang="es-MX" sz="2400" dirty="0">
                <a:latin typeface="Acumin Variable Concept Black" panose="020B0304020202020204" pitchFamily="34" charset="0"/>
              </a:rPr>
              <a:t>Introducción al E-learning y descubriendo </a:t>
            </a:r>
            <a:endParaRPr lang="es-PE" sz="2800" dirty="0">
              <a:latin typeface="Acumin Variable Concept Black" panose="020B0304020202020204" pitchFamily="34" charset="0"/>
            </a:endParaRPr>
          </a:p>
        </p:txBody>
      </p:sp>
      <p:sp>
        <p:nvSpPr>
          <p:cNvPr id="23" name="Flecha: doblada 22">
            <a:extLst>
              <a:ext uri="{FF2B5EF4-FFF2-40B4-BE49-F238E27FC236}">
                <a16:creationId xmlns:a16="http://schemas.microsoft.com/office/drawing/2014/main" id="{3C9B4858-81BB-C9E3-73B0-255D51600844}"/>
              </a:ext>
            </a:extLst>
          </p:cNvPr>
          <p:cNvSpPr/>
          <p:nvPr/>
        </p:nvSpPr>
        <p:spPr>
          <a:xfrm>
            <a:off x="2165130" y="2123827"/>
            <a:ext cx="2170386" cy="531102"/>
          </a:xfrm>
          <a:prstGeom prst="bentArrow">
            <a:avLst/>
          </a:prstGeom>
          <a:solidFill>
            <a:srgbClr val="009900"/>
          </a:solidFill>
          <a:ln>
            <a:solidFill>
              <a:srgbClr val="0099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E">
              <a:solidFill>
                <a:schemeClr val="tx1"/>
              </a:solidFill>
            </a:endParaRPr>
          </a:p>
        </p:txBody>
      </p:sp>
      <p:sp>
        <p:nvSpPr>
          <p:cNvPr id="24" name="Flecha: doblada 23">
            <a:extLst>
              <a:ext uri="{FF2B5EF4-FFF2-40B4-BE49-F238E27FC236}">
                <a16:creationId xmlns:a16="http://schemas.microsoft.com/office/drawing/2014/main" id="{B22F4AD2-21C8-328A-AE8E-76E2B7862E36}"/>
              </a:ext>
            </a:extLst>
          </p:cNvPr>
          <p:cNvSpPr/>
          <p:nvPr/>
        </p:nvSpPr>
        <p:spPr>
          <a:xfrm flipV="1">
            <a:off x="2165129" y="4418055"/>
            <a:ext cx="2170386" cy="531101"/>
          </a:xfrm>
          <a:prstGeom prst="bentArrow">
            <a:avLst/>
          </a:prstGeom>
          <a:solidFill>
            <a:srgbClr val="009900"/>
          </a:solidFill>
          <a:ln>
            <a:solidFill>
              <a:srgbClr val="0099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E">
              <a:solidFill>
                <a:schemeClr val="tx1"/>
              </a:solidFill>
            </a:endParaRPr>
          </a:p>
        </p:txBody>
      </p:sp>
      <p:pic>
        <p:nvPicPr>
          <p:cNvPr id="5" name="Imagen 4">
            <a:extLst>
              <a:ext uri="{FF2B5EF4-FFF2-40B4-BE49-F238E27FC236}">
                <a16:creationId xmlns:a16="http://schemas.microsoft.com/office/drawing/2014/main" id="{DD991481-7507-89F5-5857-F71ACFCFBFE5}"/>
              </a:ext>
            </a:extLst>
          </p:cNvPr>
          <p:cNvPicPr>
            <a:picLocks noChangeAspect="1"/>
          </p:cNvPicPr>
          <p:nvPr/>
        </p:nvPicPr>
        <p:blipFill>
          <a:blip r:embed="rId2"/>
          <a:stretch>
            <a:fillRect/>
          </a:stretch>
        </p:blipFill>
        <p:spPr>
          <a:xfrm>
            <a:off x="289744" y="5904128"/>
            <a:ext cx="2243247" cy="589945"/>
          </a:xfrm>
          <a:prstGeom prst="rect">
            <a:avLst/>
          </a:prstGeom>
        </p:spPr>
      </p:pic>
    </p:spTree>
    <p:extLst>
      <p:ext uri="{BB962C8B-B14F-4D97-AF65-F5344CB8AC3E}">
        <p14:creationId xmlns:p14="http://schemas.microsoft.com/office/powerpoint/2010/main" val="94163268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ángulo: esquinas redondeadas 22">
            <a:extLst>
              <a:ext uri="{FF2B5EF4-FFF2-40B4-BE49-F238E27FC236}">
                <a16:creationId xmlns:a16="http://schemas.microsoft.com/office/drawing/2014/main" id="{9FA879F3-7008-61CC-9CD2-4E7438D6455B}"/>
              </a:ext>
            </a:extLst>
          </p:cNvPr>
          <p:cNvSpPr/>
          <p:nvPr/>
        </p:nvSpPr>
        <p:spPr>
          <a:xfrm>
            <a:off x="2194028" y="3291761"/>
            <a:ext cx="2538250" cy="1118416"/>
          </a:xfrm>
          <a:prstGeom prst="roundRect">
            <a:avLst/>
          </a:prstGeom>
          <a:solidFill>
            <a:srgbClr val="0099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E"/>
          </a:p>
        </p:txBody>
      </p:sp>
      <p:sp>
        <p:nvSpPr>
          <p:cNvPr id="24" name="Rectángulo: esquinas redondeadas 23">
            <a:extLst>
              <a:ext uri="{FF2B5EF4-FFF2-40B4-BE49-F238E27FC236}">
                <a16:creationId xmlns:a16="http://schemas.microsoft.com/office/drawing/2014/main" id="{8C4E2CB5-435C-A4D1-6A26-678843D26E57}"/>
              </a:ext>
            </a:extLst>
          </p:cNvPr>
          <p:cNvSpPr/>
          <p:nvPr/>
        </p:nvSpPr>
        <p:spPr>
          <a:xfrm>
            <a:off x="4078014" y="1406623"/>
            <a:ext cx="3720662" cy="1575725"/>
          </a:xfrm>
          <a:prstGeom prst="roundRect">
            <a:avLst/>
          </a:prstGeom>
          <a:solidFill>
            <a:srgbClr val="0099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E"/>
          </a:p>
        </p:txBody>
      </p:sp>
      <p:sp>
        <p:nvSpPr>
          <p:cNvPr id="31" name="CuadroTexto 30">
            <a:extLst>
              <a:ext uri="{FF2B5EF4-FFF2-40B4-BE49-F238E27FC236}">
                <a16:creationId xmlns:a16="http://schemas.microsoft.com/office/drawing/2014/main" id="{BF934A07-62D4-9FBC-3503-660095FB0B5F}"/>
              </a:ext>
            </a:extLst>
          </p:cNvPr>
          <p:cNvSpPr txBox="1"/>
          <p:nvPr/>
        </p:nvSpPr>
        <p:spPr>
          <a:xfrm>
            <a:off x="2280738" y="3428758"/>
            <a:ext cx="2364829" cy="892552"/>
          </a:xfrm>
          <a:prstGeom prst="rect">
            <a:avLst/>
          </a:prstGeom>
          <a:noFill/>
        </p:spPr>
        <p:txBody>
          <a:bodyPr wrap="square" rtlCol="0">
            <a:spAutoFit/>
          </a:bodyPr>
          <a:lstStyle/>
          <a:p>
            <a:pPr algn="ctr"/>
            <a:r>
              <a:rPr lang="es-MX" sz="2800" b="1" dirty="0">
                <a:solidFill>
                  <a:schemeClr val="bg1"/>
                </a:solidFill>
                <a:latin typeface="Acumin Variable Concept Black" panose="020B0304020202020204" pitchFamily="34" charset="0"/>
              </a:rPr>
              <a:t>INGRESOS</a:t>
            </a:r>
            <a:r>
              <a:rPr lang="es-MX" sz="2400" b="1" dirty="0">
                <a:solidFill>
                  <a:schemeClr val="bg1"/>
                </a:solidFill>
                <a:latin typeface="Acumin Variable Concept Black" panose="020B0304020202020204" pitchFamily="34" charset="0"/>
              </a:rPr>
              <a:t> </a:t>
            </a:r>
          </a:p>
          <a:p>
            <a:pPr algn="ctr"/>
            <a:r>
              <a:rPr lang="es-MX" sz="2400" b="1" dirty="0">
                <a:solidFill>
                  <a:schemeClr val="bg1"/>
                </a:solidFill>
                <a:latin typeface="Acumin Variable Concept Black" panose="020B0304020202020204" pitchFamily="34" charset="0"/>
              </a:rPr>
              <a:t>ACTIVOS</a:t>
            </a:r>
            <a:endParaRPr lang="es-PE" sz="2400" b="1" dirty="0">
              <a:solidFill>
                <a:schemeClr val="bg1"/>
              </a:solidFill>
              <a:latin typeface="Acumin Variable Concept Black" panose="020B0304020202020204" pitchFamily="34" charset="0"/>
            </a:endParaRPr>
          </a:p>
        </p:txBody>
      </p:sp>
      <p:sp>
        <p:nvSpPr>
          <p:cNvPr id="32" name="CuadroTexto 31">
            <a:extLst>
              <a:ext uri="{FF2B5EF4-FFF2-40B4-BE49-F238E27FC236}">
                <a16:creationId xmlns:a16="http://schemas.microsoft.com/office/drawing/2014/main" id="{83229B29-B52A-6E0F-E7E6-4B40759088E8}"/>
              </a:ext>
            </a:extLst>
          </p:cNvPr>
          <p:cNvSpPr txBox="1"/>
          <p:nvPr/>
        </p:nvSpPr>
        <p:spPr>
          <a:xfrm>
            <a:off x="4196255" y="1671639"/>
            <a:ext cx="3484179" cy="1077218"/>
          </a:xfrm>
          <a:prstGeom prst="rect">
            <a:avLst/>
          </a:prstGeom>
          <a:noFill/>
        </p:spPr>
        <p:txBody>
          <a:bodyPr wrap="square" rtlCol="0">
            <a:spAutoFit/>
          </a:bodyPr>
          <a:lstStyle/>
          <a:p>
            <a:pPr algn="ctr"/>
            <a:r>
              <a:rPr lang="es-MX" sz="3200" dirty="0">
                <a:solidFill>
                  <a:schemeClr val="bg1"/>
                </a:solidFill>
                <a:latin typeface="Acumin Variable Concept Black" panose="020B0304020202020204" pitchFamily="34" charset="0"/>
              </a:rPr>
              <a:t>DIFERENCIAS ENTRE</a:t>
            </a:r>
            <a:endParaRPr lang="es-PE" sz="3200" dirty="0">
              <a:solidFill>
                <a:schemeClr val="bg1"/>
              </a:solidFill>
              <a:latin typeface="Acumin Variable Concept Black" panose="020B0304020202020204" pitchFamily="34" charset="0"/>
            </a:endParaRPr>
          </a:p>
        </p:txBody>
      </p:sp>
      <p:sp>
        <p:nvSpPr>
          <p:cNvPr id="34" name="Rectángulo: esquinas redondeadas 33">
            <a:extLst>
              <a:ext uri="{FF2B5EF4-FFF2-40B4-BE49-F238E27FC236}">
                <a16:creationId xmlns:a16="http://schemas.microsoft.com/office/drawing/2014/main" id="{0331FC05-EF98-7612-730C-C12B565D77F7}"/>
              </a:ext>
            </a:extLst>
          </p:cNvPr>
          <p:cNvSpPr/>
          <p:nvPr/>
        </p:nvSpPr>
        <p:spPr>
          <a:xfrm>
            <a:off x="7120753" y="3247364"/>
            <a:ext cx="2538250" cy="1118416"/>
          </a:xfrm>
          <a:prstGeom prst="roundRect">
            <a:avLst/>
          </a:prstGeom>
          <a:solidFill>
            <a:srgbClr val="0099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E"/>
          </a:p>
        </p:txBody>
      </p:sp>
      <p:sp>
        <p:nvSpPr>
          <p:cNvPr id="27" name="CuadroTexto 26">
            <a:extLst>
              <a:ext uri="{FF2B5EF4-FFF2-40B4-BE49-F238E27FC236}">
                <a16:creationId xmlns:a16="http://schemas.microsoft.com/office/drawing/2014/main" id="{B8B6628D-AD5A-0355-F181-B10C04D9F697}"/>
              </a:ext>
            </a:extLst>
          </p:cNvPr>
          <p:cNvSpPr txBox="1"/>
          <p:nvPr/>
        </p:nvSpPr>
        <p:spPr>
          <a:xfrm>
            <a:off x="7207463" y="3404693"/>
            <a:ext cx="2364829" cy="892552"/>
          </a:xfrm>
          <a:prstGeom prst="rect">
            <a:avLst/>
          </a:prstGeom>
          <a:noFill/>
        </p:spPr>
        <p:txBody>
          <a:bodyPr wrap="square" rtlCol="0">
            <a:spAutoFit/>
          </a:bodyPr>
          <a:lstStyle/>
          <a:p>
            <a:pPr algn="ctr"/>
            <a:r>
              <a:rPr lang="es-MX" sz="2800" b="1" dirty="0">
                <a:solidFill>
                  <a:schemeClr val="bg1"/>
                </a:solidFill>
                <a:latin typeface="Acumin Variable Concept Black" panose="020B0304020202020204" pitchFamily="34" charset="0"/>
              </a:rPr>
              <a:t>INGRESOS</a:t>
            </a:r>
          </a:p>
          <a:p>
            <a:pPr algn="ctr"/>
            <a:r>
              <a:rPr lang="es-MX" sz="2400" b="1" dirty="0">
                <a:solidFill>
                  <a:schemeClr val="bg1"/>
                </a:solidFill>
                <a:latin typeface="Acumin Variable Concept Black" panose="020B0304020202020204" pitchFamily="34" charset="0"/>
              </a:rPr>
              <a:t>RESIDUALES</a:t>
            </a:r>
            <a:endParaRPr lang="es-PE" sz="2400" b="1" dirty="0">
              <a:solidFill>
                <a:schemeClr val="bg1"/>
              </a:solidFill>
              <a:latin typeface="Acumin Variable Concept Black" panose="020B0304020202020204" pitchFamily="34" charset="0"/>
            </a:endParaRPr>
          </a:p>
        </p:txBody>
      </p:sp>
      <p:sp>
        <p:nvSpPr>
          <p:cNvPr id="35" name="CuadroTexto 34">
            <a:extLst>
              <a:ext uri="{FF2B5EF4-FFF2-40B4-BE49-F238E27FC236}">
                <a16:creationId xmlns:a16="http://schemas.microsoft.com/office/drawing/2014/main" id="{C39BBF2C-46F6-FF43-32DB-4C60F453C284}"/>
              </a:ext>
            </a:extLst>
          </p:cNvPr>
          <p:cNvSpPr txBox="1"/>
          <p:nvPr/>
        </p:nvSpPr>
        <p:spPr>
          <a:xfrm>
            <a:off x="1523988" y="5315037"/>
            <a:ext cx="3878325" cy="923330"/>
          </a:xfrm>
          <a:prstGeom prst="rect">
            <a:avLst/>
          </a:prstGeom>
          <a:noFill/>
        </p:spPr>
        <p:txBody>
          <a:bodyPr wrap="square" rtlCol="0">
            <a:spAutoFit/>
          </a:bodyPr>
          <a:lstStyle/>
          <a:p>
            <a:pPr algn="ctr"/>
            <a:r>
              <a:rPr lang="es-MX" b="1" dirty="0">
                <a:solidFill>
                  <a:srgbClr val="212529"/>
                </a:solidFill>
              </a:rPr>
              <a:t>Requiere que el individuo esté activamente involucrado en la generación de dinero</a:t>
            </a:r>
            <a:r>
              <a:rPr lang="es-MX" dirty="0">
                <a:solidFill>
                  <a:srgbClr val="212529"/>
                </a:solidFill>
              </a:rPr>
              <a:t>.</a:t>
            </a:r>
            <a:endParaRPr lang="es-PE" dirty="0">
              <a:solidFill>
                <a:srgbClr val="212529"/>
              </a:solidFill>
            </a:endParaRPr>
          </a:p>
        </p:txBody>
      </p:sp>
      <p:sp>
        <p:nvSpPr>
          <p:cNvPr id="36" name="CuadroTexto 35">
            <a:extLst>
              <a:ext uri="{FF2B5EF4-FFF2-40B4-BE49-F238E27FC236}">
                <a16:creationId xmlns:a16="http://schemas.microsoft.com/office/drawing/2014/main" id="{945CBCE2-7EC6-472B-39C7-9C3C5E3987C8}"/>
              </a:ext>
            </a:extLst>
          </p:cNvPr>
          <p:cNvSpPr txBox="1"/>
          <p:nvPr/>
        </p:nvSpPr>
        <p:spPr>
          <a:xfrm>
            <a:off x="6491216" y="5315037"/>
            <a:ext cx="3878325" cy="923330"/>
          </a:xfrm>
          <a:prstGeom prst="rect">
            <a:avLst/>
          </a:prstGeom>
          <a:noFill/>
        </p:spPr>
        <p:txBody>
          <a:bodyPr wrap="square" rtlCol="0">
            <a:spAutoFit/>
          </a:bodyPr>
          <a:lstStyle/>
          <a:p>
            <a:pPr algn="ctr"/>
            <a:r>
              <a:rPr lang="es-MX" b="1" dirty="0">
                <a:solidFill>
                  <a:srgbClr val="212529"/>
                </a:solidFill>
              </a:rPr>
              <a:t>Una vez creado el servicio, sigue generando ingresos sin necesidad de intervención constante.</a:t>
            </a:r>
            <a:endParaRPr lang="es-PE" b="1" dirty="0">
              <a:solidFill>
                <a:srgbClr val="212529"/>
              </a:solidFill>
            </a:endParaRPr>
          </a:p>
        </p:txBody>
      </p:sp>
      <p:sp>
        <p:nvSpPr>
          <p:cNvPr id="38" name="Flecha: doblada hacia arriba 37">
            <a:extLst>
              <a:ext uri="{FF2B5EF4-FFF2-40B4-BE49-F238E27FC236}">
                <a16:creationId xmlns:a16="http://schemas.microsoft.com/office/drawing/2014/main" id="{90013181-A3CA-0DB4-245B-A816825A5C1D}"/>
              </a:ext>
            </a:extLst>
          </p:cNvPr>
          <p:cNvSpPr/>
          <p:nvPr/>
        </p:nvSpPr>
        <p:spPr>
          <a:xfrm rot="10800000">
            <a:off x="2932845" y="2194485"/>
            <a:ext cx="1026927" cy="970639"/>
          </a:xfrm>
          <a:prstGeom prst="bentUpArrow">
            <a:avLst/>
          </a:prstGeom>
          <a:solidFill>
            <a:srgbClr val="0099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E"/>
          </a:p>
        </p:txBody>
      </p:sp>
      <p:sp>
        <p:nvSpPr>
          <p:cNvPr id="39" name="Flecha: doblada hacia arriba 38">
            <a:extLst>
              <a:ext uri="{FF2B5EF4-FFF2-40B4-BE49-F238E27FC236}">
                <a16:creationId xmlns:a16="http://schemas.microsoft.com/office/drawing/2014/main" id="{D1A5DDF1-D265-C0B4-41B9-9A2E0F216241}"/>
              </a:ext>
            </a:extLst>
          </p:cNvPr>
          <p:cNvSpPr/>
          <p:nvPr/>
        </p:nvSpPr>
        <p:spPr>
          <a:xfrm rot="10800000" flipH="1">
            <a:off x="7916917" y="2168191"/>
            <a:ext cx="1026928" cy="970639"/>
          </a:xfrm>
          <a:prstGeom prst="bentUpArrow">
            <a:avLst/>
          </a:prstGeom>
          <a:solidFill>
            <a:srgbClr val="0099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E"/>
          </a:p>
        </p:txBody>
      </p:sp>
      <p:sp>
        <p:nvSpPr>
          <p:cNvPr id="40" name="Flecha: hacia abajo 39">
            <a:extLst>
              <a:ext uri="{FF2B5EF4-FFF2-40B4-BE49-F238E27FC236}">
                <a16:creationId xmlns:a16="http://schemas.microsoft.com/office/drawing/2014/main" id="{292335EA-E35F-0EFA-0E9C-EF1789AF672B}"/>
              </a:ext>
            </a:extLst>
          </p:cNvPr>
          <p:cNvSpPr/>
          <p:nvPr/>
        </p:nvSpPr>
        <p:spPr>
          <a:xfrm>
            <a:off x="3221413" y="4534985"/>
            <a:ext cx="483476" cy="655243"/>
          </a:xfrm>
          <a:prstGeom prst="downArrow">
            <a:avLst/>
          </a:prstGeom>
          <a:solidFill>
            <a:srgbClr val="0099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E"/>
          </a:p>
        </p:txBody>
      </p:sp>
      <p:sp>
        <p:nvSpPr>
          <p:cNvPr id="41" name="Flecha: hacia abajo 40">
            <a:extLst>
              <a:ext uri="{FF2B5EF4-FFF2-40B4-BE49-F238E27FC236}">
                <a16:creationId xmlns:a16="http://schemas.microsoft.com/office/drawing/2014/main" id="{B71380D3-3D78-ADBC-3E28-45DB67E87B58}"/>
              </a:ext>
            </a:extLst>
          </p:cNvPr>
          <p:cNvSpPr/>
          <p:nvPr/>
        </p:nvSpPr>
        <p:spPr>
          <a:xfrm>
            <a:off x="8188641" y="4534985"/>
            <a:ext cx="483476" cy="655243"/>
          </a:xfrm>
          <a:prstGeom prst="downArrow">
            <a:avLst/>
          </a:prstGeom>
          <a:solidFill>
            <a:srgbClr val="0099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E"/>
          </a:p>
        </p:txBody>
      </p:sp>
      <p:sp>
        <p:nvSpPr>
          <p:cNvPr id="3" name="CuadroTexto 2">
            <a:extLst>
              <a:ext uri="{FF2B5EF4-FFF2-40B4-BE49-F238E27FC236}">
                <a16:creationId xmlns:a16="http://schemas.microsoft.com/office/drawing/2014/main" id="{ED7B4C70-778B-EEBD-77B9-C882AB07AB57}"/>
              </a:ext>
            </a:extLst>
          </p:cNvPr>
          <p:cNvSpPr txBox="1"/>
          <p:nvPr/>
        </p:nvSpPr>
        <p:spPr>
          <a:xfrm>
            <a:off x="354948" y="235385"/>
            <a:ext cx="8896548" cy="523220"/>
          </a:xfrm>
          <a:prstGeom prst="rect">
            <a:avLst/>
          </a:prstGeom>
          <a:noFill/>
        </p:spPr>
        <p:txBody>
          <a:bodyPr wrap="square" rtlCol="0">
            <a:spAutoFit/>
          </a:bodyPr>
          <a:lstStyle/>
          <a:p>
            <a:r>
              <a:rPr lang="es-MX" sz="2800" dirty="0">
                <a:solidFill>
                  <a:srgbClr val="009900"/>
                </a:solidFill>
                <a:latin typeface="Acumin Variable Concept Black" panose="020B0304020202020204" pitchFamily="34" charset="0"/>
              </a:rPr>
              <a:t>1.2: </a:t>
            </a:r>
            <a:r>
              <a:rPr lang="es-MX" sz="2400" dirty="0">
                <a:latin typeface="Acumin Variable Concept Black" panose="020B0304020202020204" pitchFamily="34" charset="0"/>
              </a:rPr>
              <a:t>Diferencias entre Ingresos activos y residuales  </a:t>
            </a:r>
            <a:endParaRPr lang="es-PE" sz="2400" dirty="0">
              <a:latin typeface="Acumin Variable Concept Black" panose="020B0304020202020204" pitchFamily="34" charset="0"/>
            </a:endParaRPr>
          </a:p>
        </p:txBody>
      </p:sp>
      <p:pic>
        <p:nvPicPr>
          <p:cNvPr id="2" name="Imagen 1">
            <a:extLst>
              <a:ext uri="{FF2B5EF4-FFF2-40B4-BE49-F238E27FC236}">
                <a16:creationId xmlns:a16="http://schemas.microsoft.com/office/drawing/2014/main" id="{78A3D337-80FE-91AE-9C36-810B7FA2C30A}"/>
              </a:ext>
            </a:extLst>
          </p:cNvPr>
          <p:cNvPicPr>
            <a:picLocks noChangeAspect="1"/>
          </p:cNvPicPr>
          <p:nvPr/>
        </p:nvPicPr>
        <p:blipFill>
          <a:blip r:embed="rId2"/>
          <a:stretch>
            <a:fillRect/>
          </a:stretch>
        </p:blipFill>
        <p:spPr>
          <a:xfrm>
            <a:off x="9659496" y="333298"/>
            <a:ext cx="2177556" cy="572669"/>
          </a:xfrm>
          <a:prstGeom prst="rect">
            <a:avLst/>
          </a:prstGeom>
        </p:spPr>
      </p:pic>
    </p:spTree>
    <p:extLst>
      <p:ext uri="{BB962C8B-B14F-4D97-AF65-F5344CB8AC3E}">
        <p14:creationId xmlns:p14="http://schemas.microsoft.com/office/powerpoint/2010/main" val="306666416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ángulo: esquinas redondeadas 4">
            <a:extLst>
              <a:ext uri="{FF2B5EF4-FFF2-40B4-BE49-F238E27FC236}">
                <a16:creationId xmlns:a16="http://schemas.microsoft.com/office/drawing/2014/main" id="{33F78BC8-6796-CAAE-5F5F-502E07C4F1F1}"/>
              </a:ext>
            </a:extLst>
          </p:cNvPr>
          <p:cNvSpPr/>
          <p:nvPr/>
        </p:nvSpPr>
        <p:spPr>
          <a:xfrm>
            <a:off x="3573517" y="1229711"/>
            <a:ext cx="6532180" cy="1489841"/>
          </a:xfrm>
          <a:prstGeom prst="roundRect">
            <a:avLst/>
          </a:prstGeom>
          <a:solidFill>
            <a:srgbClr val="009900"/>
          </a:solidFill>
          <a:ln w="57150">
            <a:solidFill>
              <a:srgbClr val="0099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E"/>
          </a:p>
        </p:txBody>
      </p:sp>
      <p:sp>
        <p:nvSpPr>
          <p:cNvPr id="6" name="Rectángulo: esquinas redondeadas 5">
            <a:extLst>
              <a:ext uri="{FF2B5EF4-FFF2-40B4-BE49-F238E27FC236}">
                <a16:creationId xmlns:a16="http://schemas.microsoft.com/office/drawing/2014/main" id="{27B15AEC-01F5-9F07-0FAB-05D51382D963}"/>
              </a:ext>
            </a:extLst>
          </p:cNvPr>
          <p:cNvSpPr/>
          <p:nvPr/>
        </p:nvSpPr>
        <p:spPr>
          <a:xfrm>
            <a:off x="3573516" y="4252748"/>
            <a:ext cx="6532180" cy="1489841"/>
          </a:xfrm>
          <a:prstGeom prst="roundRect">
            <a:avLst/>
          </a:prstGeom>
          <a:solidFill>
            <a:srgbClr val="009900"/>
          </a:solidFill>
          <a:ln w="57150">
            <a:solidFill>
              <a:srgbClr val="0099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E"/>
          </a:p>
        </p:txBody>
      </p:sp>
      <p:sp>
        <p:nvSpPr>
          <p:cNvPr id="2" name="Rectángulo: esquinas redondeadas 1">
            <a:extLst>
              <a:ext uri="{FF2B5EF4-FFF2-40B4-BE49-F238E27FC236}">
                <a16:creationId xmlns:a16="http://schemas.microsoft.com/office/drawing/2014/main" id="{6B7FA22C-CA52-3417-6041-367274995D62}"/>
              </a:ext>
            </a:extLst>
          </p:cNvPr>
          <p:cNvSpPr/>
          <p:nvPr/>
        </p:nvSpPr>
        <p:spPr>
          <a:xfrm>
            <a:off x="2685393" y="721879"/>
            <a:ext cx="1203436" cy="1252753"/>
          </a:xfrm>
          <a:prstGeom prst="roundRect">
            <a:avLst/>
          </a:prstGeom>
          <a:solidFill>
            <a:schemeClr val="bg1"/>
          </a:solidFill>
          <a:ln w="57150">
            <a:solidFill>
              <a:srgbClr val="0099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E"/>
          </a:p>
        </p:txBody>
      </p:sp>
      <p:sp>
        <p:nvSpPr>
          <p:cNvPr id="7" name="Rectángulo: esquinas redondeadas 6">
            <a:extLst>
              <a:ext uri="{FF2B5EF4-FFF2-40B4-BE49-F238E27FC236}">
                <a16:creationId xmlns:a16="http://schemas.microsoft.com/office/drawing/2014/main" id="{6BA09E9D-DF99-984E-2E2A-8B0A74A98C32}"/>
              </a:ext>
            </a:extLst>
          </p:cNvPr>
          <p:cNvSpPr/>
          <p:nvPr/>
        </p:nvSpPr>
        <p:spPr>
          <a:xfrm>
            <a:off x="2685393" y="3894691"/>
            <a:ext cx="1203435" cy="1252753"/>
          </a:xfrm>
          <a:prstGeom prst="roundRect">
            <a:avLst/>
          </a:prstGeom>
          <a:solidFill>
            <a:schemeClr val="bg1"/>
          </a:solidFill>
          <a:ln w="57150">
            <a:solidFill>
              <a:srgbClr val="0099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E"/>
          </a:p>
        </p:txBody>
      </p:sp>
      <p:sp>
        <p:nvSpPr>
          <p:cNvPr id="8" name="CuadroTexto 7">
            <a:extLst>
              <a:ext uri="{FF2B5EF4-FFF2-40B4-BE49-F238E27FC236}">
                <a16:creationId xmlns:a16="http://schemas.microsoft.com/office/drawing/2014/main" id="{95EED842-31EC-48F1-BE33-10AC1B567B0B}"/>
              </a:ext>
            </a:extLst>
          </p:cNvPr>
          <p:cNvSpPr txBox="1"/>
          <p:nvPr/>
        </p:nvSpPr>
        <p:spPr>
          <a:xfrm>
            <a:off x="4049111" y="694230"/>
            <a:ext cx="5502165" cy="400110"/>
          </a:xfrm>
          <a:prstGeom prst="rect">
            <a:avLst/>
          </a:prstGeom>
          <a:noFill/>
        </p:spPr>
        <p:txBody>
          <a:bodyPr wrap="square" rtlCol="0">
            <a:spAutoFit/>
          </a:bodyPr>
          <a:lstStyle/>
          <a:p>
            <a:r>
              <a:rPr lang="es-MX" sz="2000" dirty="0">
                <a:solidFill>
                  <a:srgbClr val="212529"/>
                </a:solidFill>
                <a:latin typeface="Acumin Variable Concept Black" panose="020B0304020202020204" pitchFamily="34" charset="0"/>
              </a:rPr>
              <a:t>APLICACIÓN DEL E-LEARNING</a:t>
            </a:r>
            <a:endParaRPr lang="es-PE" sz="2000" dirty="0">
              <a:solidFill>
                <a:srgbClr val="212529"/>
              </a:solidFill>
              <a:latin typeface="Acumin Variable Concept Black" panose="020B0304020202020204" pitchFamily="34" charset="0"/>
            </a:endParaRPr>
          </a:p>
        </p:txBody>
      </p:sp>
      <p:sp>
        <p:nvSpPr>
          <p:cNvPr id="9" name="CuadroTexto 8">
            <a:extLst>
              <a:ext uri="{FF2B5EF4-FFF2-40B4-BE49-F238E27FC236}">
                <a16:creationId xmlns:a16="http://schemas.microsoft.com/office/drawing/2014/main" id="{83CC840B-1EA4-7EC8-BDE2-F5D178B9F9B5}"/>
              </a:ext>
            </a:extLst>
          </p:cNvPr>
          <p:cNvSpPr txBox="1"/>
          <p:nvPr/>
        </p:nvSpPr>
        <p:spPr>
          <a:xfrm>
            <a:off x="4049111" y="3696155"/>
            <a:ext cx="5502165" cy="400110"/>
          </a:xfrm>
          <a:prstGeom prst="rect">
            <a:avLst/>
          </a:prstGeom>
          <a:noFill/>
        </p:spPr>
        <p:txBody>
          <a:bodyPr wrap="square" rtlCol="0">
            <a:spAutoFit/>
          </a:bodyPr>
          <a:lstStyle/>
          <a:p>
            <a:r>
              <a:rPr lang="es-MX" sz="2000" dirty="0">
                <a:solidFill>
                  <a:srgbClr val="212529"/>
                </a:solidFill>
                <a:latin typeface="Acumin Variable Concept Black" panose="020B0304020202020204" pitchFamily="34" charset="0"/>
              </a:rPr>
              <a:t>BENEFICIOS A LARGOPLAZO</a:t>
            </a:r>
            <a:endParaRPr lang="es-PE" sz="2000" dirty="0">
              <a:solidFill>
                <a:srgbClr val="212529"/>
              </a:solidFill>
              <a:latin typeface="Acumin Variable Concept Black" panose="020B0304020202020204" pitchFamily="34" charset="0"/>
            </a:endParaRPr>
          </a:p>
        </p:txBody>
      </p:sp>
      <p:sp>
        <p:nvSpPr>
          <p:cNvPr id="3" name="CuadroTexto 2">
            <a:extLst>
              <a:ext uri="{FF2B5EF4-FFF2-40B4-BE49-F238E27FC236}">
                <a16:creationId xmlns:a16="http://schemas.microsoft.com/office/drawing/2014/main" id="{95CC27D2-F5E3-3D98-63F2-2DA9C58345CF}"/>
              </a:ext>
            </a:extLst>
          </p:cNvPr>
          <p:cNvSpPr txBox="1"/>
          <p:nvPr/>
        </p:nvSpPr>
        <p:spPr>
          <a:xfrm>
            <a:off x="2769476" y="840423"/>
            <a:ext cx="1119352" cy="1015663"/>
          </a:xfrm>
          <a:prstGeom prst="rect">
            <a:avLst/>
          </a:prstGeom>
          <a:noFill/>
        </p:spPr>
        <p:txBody>
          <a:bodyPr wrap="square" rtlCol="0">
            <a:spAutoFit/>
          </a:bodyPr>
          <a:lstStyle/>
          <a:p>
            <a:r>
              <a:rPr lang="es-MX" sz="6000" dirty="0">
                <a:solidFill>
                  <a:srgbClr val="009900"/>
                </a:solidFill>
                <a:latin typeface="Acumin Variable Concept Black" panose="020B0304020202020204" pitchFamily="34" charset="0"/>
              </a:rPr>
              <a:t>01</a:t>
            </a:r>
            <a:endParaRPr lang="es-PE" dirty="0">
              <a:solidFill>
                <a:srgbClr val="009900"/>
              </a:solidFill>
              <a:latin typeface="Acumin Variable Concept Black" panose="020B0304020202020204" pitchFamily="34" charset="0"/>
            </a:endParaRPr>
          </a:p>
        </p:txBody>
      </p:sp>
      <p:sp>
        <p:nvSpPr>
          <p:cNvPr id="4" name="CuadroTexto 3">
            <a:extLst>
              <a:ext uri="{FF2B5EF4-FFF2-40B4-BE49-F238E27FC236}">
                <a16:creationId xmlns:a16="http://schemas.microsoft.com/office/drawing/2014/main" id="{7362408B-B4FA-FC63-94F3-F3E3E7316C7B}"/>
              </a:ext>
            </a:extLst>
          </p:cNvPr>
          <p:cNvSpPr txBox="1"/>
          <p:nvPr/>
        </p:nvSpPr>
        <p:spPr>
          <a:xfrm>
            <a:off x="2706413" y="3982005"/>
            <a:ext cx="1255987" cy="1015663"/>
          </a:xfrm>
          <a:prstGeom prst="rect">
            <a:avLst/>
          </a:prstGeom>
          <a:noFill/>
        </p:spPr>
        <p:txBody>
          <a:bodyPr wrap="square" rtlCol="0">
            <a:spAutoFit/>
          </a:bodyPr>
          <a:lstStyle/>
          <a:p>
            <a:r>
              <a:rPr lang="es-MX" sz="6000" dirty="0">
                <a:solidFill>
                  <a:srgbClr val="009900"/>
                </a:solidFill>
                <a:latin typeface="Acumin Variable Concept Black" panose="020B0304020202020204" pitchFamily="34" charset="0"/>
              </a:rPr>
              <a:t>02</a:t>
            </a:r>
            <a:endParaRPr lang="es-PE" dirty="0">
              <a:solidFill>
                <a:srgbClr val="009900"/>
              </a:solidFill>
              <a:latin typeface="Acumin Variable Concept Black" panose="020B0304020202020204" pitchFamily="34" charset="0"/>
            </a:endParaRPr>
          </a:p>
        </p:txBody>
      </p:sp>
      <p:sp>
        <p:nvSpPr>
          <p:cNvPr id="10" name="CuadroTexto 9">
            <a:extLst>
              <a:ext uri="{FF2B5EF4-FFF2-40B4-BE49-F238E27FC236}">
                <a16:creationId xmlns:a16="http://schemas.microsoft.com/office/drawing/2014/main" id="{504A4EBE-B8CE-3902-C607-09A80C21DD32}"/>
              </a:ext>
            </a:extLst>
          </p:cNvPr>
          <p:cNvSpPr txBox="1"/>
          <p:nvPr/>
        </p:nvSpPr>
        <p:spPr>
          <a:xfrm>
            <a:off x="4049111" y="1312912"/>
            <a:ext cx="5820103" cy="1323439"/>
          </a:xfrm>
          <a:prstGeom prst="rect">
            <a:avLst/>
          </a:prstGeom>
          <a:noFill/>
        </p:spPr>
        <p:txBody>
          <a:bodyPr wrap="square" rtlCol="0">
            <a:spAutoFit/>
          </a:bodyPr>
          <a:lstStyle/>
          <a:p>
            <a:r>
              <a:rPr lang="es-MX" sz="2000" b="1" dirty="0">
                <a:solidFill>
                  <a:schemeClr val="bg1"/>
                </a:solidFill>
              </a:rPr>
              <a:t>El e-learning ofrece la oportunidad perfecta para generar ingresos residuales. Una vez que un curso está creado y publicado, puede venderse de manera automática en plataformas online. </a:t>
            </a:r>
            <a:endParaRPr lang="es-PE" sz="2000" b="1" dirty="0">
              <a:solidFill>
                <a:schemeClr val="bg1"/>
              </a:solidFill>
            </a:endParaRPr>
          </a:p>
        </p:txBody>
      </p:sp>
      <p:sp>
        <p:nvSpPr>
          <p:cNvPr id="11" name="CuadroTexto 10">
            <a:extLst>
              <a:ext uri="{FF2B5EF4-FFF2-40B4-BE49-F238E27FC236}">
                <a16:creationId xmlns:a16="http://schemas.microsoft.com/office/drawing/2014/main" id="{BDCBF1E0-2788-7CEE-CFD2-27EA44D54F72}"/>
              </a:ext>
            </a:extLst>
          </p:cNvPr>
          <p:cNvSpPr txBox="1"/>
          <p:nvPr/>
        </p:nvSpPr>
        <p:spPr>
          <a:xfrm>
            <a:off x="4049111" y="4339891"/>
            <a:ext cx="6056586" cy="1323439"/>
          </a:xfrm>
          <a:prstGeom prst="rect">
            <a:avLst/>
          </a:prstGeom>
          <a:noFill/>
        </p:spPr>
        <p:txBody>
          <a:bodyPr wrap="square" rtlCol="0">
            <a:spAutoFit/>
          </a:bodyPr>
          <a:lstStyle/>
          <a:p>
            <a:r>
              <a:rPr lang="es-MX" sz="2000" b="1" dirty="0">
                <a:solidFill>
                  <a:schemeClr val="bg1"/>
                </a:solidFill>
              </a:rPr>
              <a:t>Con el tiempo, puedes acumular fuentes de ingresos residuales que te proporcionarán libertad financiera y la posibilidad de enfocarte en otros proyectos o disfrutar de más tiempo libre.</a:t>
            </a:r>
            <a:endParaRPr lang="es-PE" sz="2000" b="1" dirty="0">
              <a:solidFill>
                <a:schemeClr val="bg1"/>
              </a:solidFill>
            </a:endParaRPr>
          </a:p>
        </p:txBody>
      </p:sp>
      <p:pic>
        <p:nvPicPr>
          <p:cNvPr id="13" name="Imagen 12">
            <a:extLst>
              <a:ext uri="{FF2B5EF4-FFF2-40B4-BE49-F238E27FC236}">
                <a16:creationId xmlns:a16="http://schemas.microsoft.com/office/drawing/2014/main" id="{84978796-9D6D-ACE4-16D4-7E381219C3C8}"/>
              </a:ext>
            </a:extLst>
          </p:cNvPr>
          <p:cNvPicPr>
            <a:picLocks noChangeAspect="1"/>
          </p:cNvPicPr>
          <p:nvPr/>
        </p:nvPicPr>
        <p:blipFill>
          <a:blip r:embed="rId2"/>
          <a:stretch>
            <a:fillRect/>
          </a:stretch>
        </p:blipFill>
        <p:spPr>
          <a:xfrm>
            <a:off x="363605" y="6017283"/>
            <a:ext cx="2321788" cy="610600"/>
          </a:xfrm>
          <a:prstGeom prst="rect">
            <a:avLst/>
          </a:prstGeom>
        </p:spPr>
      </p:pic>
    </p:spTree>
    <p:extLst>
      <p:ext uri="{BB962C8B-B14F-4D97-AF65-F5344CB8AC3E}">
        <p14:creationId xmlns:p14="http://schemas.microsoft.com/office/powerpoint/2010/main" val="272962783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a:extLst>
              <a:ext uri="{FF2B5EF4-FFF2-40B4-BE49-F238E27FC236}">
                <a16:creationId xmlns:a16="http://schemas.microsoft.com/office/drawing/2014/main" id="{4785EAAC-A5D3-8E69-94FA-2B487FB31BAE}"/>
              </a:ext>
            </a:extLst>
          </p:cNvPr>
          <p:cNvPicPr>
            <a:picLocks noChangeAspect="1"/>
          </p:cNvPicPr>
          <p:nvPr/>
        </p:nvPicPr>
        <p:blipFill>
          <a:blip r:embed="rId2"/>
          <a:stretch>
            <a:fillRect/>
          </a:stretch>
        </p:blipFill>
        <p:spPr>
          <a:xfrm>
            <a:off x="263274" y="216270"/>
            <a:ext cx="9931245" cy="749873"/>
          </a:xfrm>
          <a:prstGeom prst="rect">
            <a:avLst/>
          </a:prstGeom>
        </p:spPr>
      </p:pic>
      <p:sp>
        <p:nvSpPr>
          <p:cNvPr id="3" name="Elipse 2">
            <a:extLst>
              <a:ext uri="{FF2B5EF4-FFF2-40B4-BE49-F238E27FC236}">
                <a16:creationId xmlns:a16="http://schemas.microsoft.com/office/drawing/2014/main" id="{A7D3535A-9EA5-E99C-0B37-6B9AED679918}"/>
              </a:ext>
            </a:extLst>
          </p:cNvPr>
          <p:cNvSpPr/>
          <p:nvPr/>
        </p:nvSpPr>
        <p:spPr>
          <a:xfrm>
            <a:off x="985345" y="1442344"/>
            <a:ext cx="1056289" cy="1127234"/>
          </a:xfrm>
          <a:prstGeom prst="ellipse">
            <a:avLst/>
          </a:prstGeom>
          <a:solidFill>
            <a:srgbClr val="009900"/>
          </a:solidFill>
          <a:ln>
            <a:solidFill>
              <a:srgbClr val="0099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E"/>
          </a:p>
        </p:txBody>
      </p:sp>
      <p:sp>
        <p:nvSpPr>
          <p:cNvPr id="4" name="Elipse 3">
            <a:extLst>
              <a:ext uri="{FF2B5EF4-FFF2-40B4-BE49-F238E27FC236}">
                <a16:creationId xmlns:a16="http://schemas.microsoft.com/office/drawing/2014/main" id="{E7A2A279-E4E9-95E1-F5D5-0D4AC2AD0598}"/>
              </a:ext>
            </a:extLst>
          </p:cNvPr>
          <p:cNvSpPr/>
          <p:nvPr/>
        </p:nvSpPr>
        <p:spPr>
          <a:xfrm>
            <a:off x="985345" y="3192719"/>
            <a:ext cx="1056289" cy="1127234"/>
          </a:xfrm>
          <a:prstGeom prst="ellipse">
            <a:avLst/>
          </a:prstGeom>
          <a:solidFill>
            <a:srgbClr val="009900"/>
          </a:solidFill>
          <a:ln>
            <a:solidFill>
              <a:srgbClr val="0099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E"/>
          </a:p>
        </p:txBody>
      </p:sp>
      <p:sp>
        <p:nvSpPr>
          <p:cNvPr id="5" name="Elipse 4">
            <a:extLst>
              <a:ext uri="{FF2B5EF4-FFF2-40B4-BE49-F238E27FC236}">
                <a16:creationId xmlns:a16="http://schemas.microsoft.com/office/drawing/2014/main" id="{E3A7A15B-3627-B5C7-40F1-6FC70B8AFEB1}"/>
              </a:ext>
            </a:extLst>
          </p:cNvPr>
          <p:cNvSpPr/>
          <p:nvPr/>
        </p:nvSpPr>
        <p:spPr>
          <a:xfrm>
            <a:off x="985344" y="4943094"/>
            <a:ext cx="1056289" cy="1127234"/>
          </a:xfrm>
          <a:prstGeom prst="ellipse">
            <a:avLst/>
          </a:prstGeom>
          <a:solidFill>
            <a:srgbClr val="009900"/>
          </a:solidFill>
          <a:ln>
            <a:solidFill>
              <a:srgbClr val="0099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E"/>
          </a:p>
        </p:txBody>
      </p:sp>
      <p:sp>
        <p:nvSpPr>
          <p:cNvPr id="6" name="CuadroTexto 5">
            <a:extLst>
              <a:ext uri="{FF2B5EF4-FFF2-40B4-BE49-F238E27FC236}">
                <a16:creationId xmlns:a16="http://schemas.microsoft.com/office/drawing/2014/main" id="{89897ED1-F7A1-35B0-7E03-96B155DB37F3}"/>
              </a:ext>
            </a:extLst>
          </p:cNvPr>
          <p:cNvSpPr txBox="1"/>
          <p:nvPr/>
        </p:nvSpPr>
        <p:spPr>
          <a:xfrm>
            <a:off x="1095702" y="1605049"/>
            <a:ext cx="835572" cy="769441"/>
          </a:xfrm>
          <a:prstGeom prst="rect">
            <a:avLst/>
          </a:prstGeom>
          <a:noFill/>
        </p:spPr>
        <p:txBody>
          <a:bodyPr wrap="square" rtlCol="0">
            <a:spAutoFit/>
          </a:bodyPr>
          <a:lstStyle/>
          <a:p>
            <a:r>
              <a:rPr lang="es-MX" sz="4400" dirty="0">
                <a:solidFill>
                  <a:schemeClr val="bg1"/>
                </a:solidFill>
                <a:latin typeface="Acumin Variable Concept Black" panose="020B0304020202020204" pitchFamily="34" charset="0"/>
              </a:rPr>
              <a:t>01</a:t>
            </a:r>
            <a:endParaRPr lang="es-PE" dirty="0">
              <a:solidFill>
                <a:schemeClr val="bg1"/>
              </a:solidFill>
              <a:latin typeface="Acumin Variable Concept Black" panose="020B0304020202020204" pitchFamily="34" charset="0"/>
            </a:endParaRPr>
          </a:p>
        </p:txBody>
      </p:sp>
      <p:sp>
        <p:nvSpPr>
          <p:cNvPr id="7" name="CuadroTexto 6">
            <a:extLst>
              <a:ext uri="{FF2B5EF4-FFF2-40B4-BE49-F238E27FC236}">
                <a16:creationId xmlns:a16="http://schemas.microsoft.com/office/drawing/2014/main" id="{83BC2F13-9EEB-05A8-1D37-8BE6528E0CE5}"/>
              </a:ext>
            </a:extLst>
          </p:cNvPr>
          <p:cNvSpPr txBox="1"/>
          <p:nvPr/>
        </p:nvSpPr>
        <p:spPr>
          <a:xfrm>
            <a:off x="1040522" y="3355424"/>
            <a:ext cx="945931" cy="769441"/>
          </a:xfrm>
          <a:prstGeom prst="rect">
            <a:avLst/>
          </a:prstGeom>
          <a:noFill/>
        </p:spPr>
        <p:txBody>
          <a:bodyPr wrap="square" rtlCol="0">
            <a:spAutoFit/>
          </a:bodyPr>
          <a:lstStyle/>
          <a:p>
            <a:r>
              <a:rPr lang="es-MX" sz="4400" dirty="0">
                <a:solidFill>
                  <a:schemeClr val="bg1"/>
                </a:solidFill>
                <a:latin typeface="Acumin Variable Concept Black" panose="020B0304020202020204" pitchFamily="34" charset="0"/>
              </a:rPr>
              <a:t>02</a:t>
            </a:r>
            <a:endParaRPr lang="es-PE" dirty="0">
              <a:solidFill>
                <a:schemeClr val="bg1"/>
              </a:solidFill>
              <a:latin typeface="Acumin Variable Concept Black" panose="020B0304020202020204" pitchFamily="34" charset="0"/>
            </a:endParaRPr>
          </a:p>
        </p:txBody>
      </p:sp>
      <p:sp>
        <p:nvSpPr>
          <p:cNvPr id="8" name="CuadroTexto 7">
            <a:extLst>
              <a:ext uri="{FF2B5EF4-FFF2-40B4-BE49-F238E27FC236}">
                <a16:creationId xmlns:a16="http://schemas.microsoft.com/office/drawing/2014/main" id="{5855A6CB-7D17-206C-DB2C-A1E0D88C5F7A}"/>
              </a:ext>
            </a:extLst>
          </p:cNvPr>
          <p:cNvSpPr txBox="1"/>
          <p:nvPr/>
        </p:nvSpPr>
        <p:spPr>
          <a:xfrm>
            <a:off x="1040522" y="5120177"/>
            <a:ext cx="945931" cy="769441"/>
          </a:xfrm>
          <a:prstGeom prst="rect">
            <a:avLst/>
          </a:prstGeom>
          <a:noFill/>
        </p:spPr>
        <p:txBody>
          <a:bodyPr wrap="square" rtlCol="0">
            <a:spAutoFit/>
          </a:bodyPr>
          <a:lstStyle/>
          <a:p>
            <a:r>
              <a:rPr lang="es-MX" sz="4400" dirty="0">
                <a:solidFill>
                  <a:schemeClr val="bg1"/>
                </a:solidFill>
                <a:latin typeface="Acumin Variable Concept Black" panose="020B0304020202020204" pitchFamily="34" charset="0"/>
              </a:rPr>
              <a:t>03</a:t>
            </a:r>
            <a:endParaRPr lang="es-PE" dirty="0">
              <a:solidFill>
                <a:schemeClr val="bg1"/>
              </a:solidFill>
              <a:latin typeface="Acumin Variable Concept Black" panose="020B0304020202020204" pitchFamily="34" charset="0"/>
            </a:endParaRPr>
          </a:p>
        </p:txBody>
      </p:sp>
      <p:sp>
        <p:nvSpPr>
          <p:cNvPr id="9" name="Flecha: cheurón 8">
            <a:extLst>
              <a:ext uri="{FF2B5EF4-FFF2-40B4-BE49-F238E27FC236}">
                <a16:creationId xmlns:a16="http://schemas.microsoft.com/office/drawing/2014/main" id="{36528606-6ACD-65BE-6823-DA43FE1B3860}"/>
              </a:ext>
            </a:extLst>
          </p:cNvPr>
          <p:cNvSpPr/>
          <p:nvPr/>
        </p:nvSpPr>
        <p:spPr>
          <a:xfrm>
            <a:off x="2041631" y="1718040"/>
            <a:ext cx="559679" cy="605014"/>
          </a:xfrm>
          <a:prstGeom prst="chevron">
            <a:avLst/>
          </a:prstGeom>
          <a:solidFill>
            <a:srgbClr val="009900"/>
          </a:solidFill>
          <a:ln>
            <a:solidFill>
              <a:srgbClr val="0099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E">
              <a:solidFill>
                <a:schemeClr val="tx1"/>
              </a:solidFill>
            </a:endParaRPr>
          </a:p>
        </p:txBody>
      </p:sp>
      <p:sp>
        <p:nvSpPr>
          <p:cNvPr id="10" name="Flecha: cheurón 9">
            <a:extLst>
              <a:ext uri="{FF2B5EF4-FFF2-40B4-BE49-F238E27FC236}">
                <a16:creationId xmlns:a16="http://schemas.microsoft.com/office/drawing/2014/main" id="{675233BC-E926-05CB-CF97-6B418A106D65}"/>
              </a:ext>
            </a:extLst>
          </p:cNvPr>
          <p:cNvSpPr/>
          <p:nvPr/>
        </p:nvSpPr>
        <p:spPr>
          <a:xfrm>
            <a:off x="2041631" y="3468013"/>
            <a:ext cx="559679" cy="605014"/>
          </a:xfrm>
          <a:prstGeom prst="chevron">
            <a:avLst/>
          </a:prstGeom>
          <a:solidFill>
            <a:srgbClr val="009900"/>
          </a:solidFill>
          <a:ln>
            <a:solidFill>
              <a:srgbClr val="0099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E">
              <a:solidFill>
                <a:schemeClr val="tx1"/>
              </a:solidFill>
            </a:endParaRPr>
          </a:p>
        </p:txBody>
      </p:sp>
      <p:sp>
        <p:nvSpPr>
          <p:cNvPr id="11" name="Flecha: cheurón 10">
            <a:extLst>
              <a:ext uri="{FF2B5EF4-FFF2-40B4-BE49-F238E27FC236}">
                <a16:creationId xmlns:a16="http://schemas.microsoft.com/office/drawing/2014/main" id="{834968CF-4031-76E0-5D01-67670DE291A9}"/>
              </a:ext>
            </a:extLst>
          </p:cNvPr>
          <p:cNvSpPr/>
          <p:nvPr/>
        </p:nvSpPr>
        <p:spPr>
          <a:xfrm>
            <a:off x="2041631" y="5202622"/>
            <a:ext cx="559679" cy="605014"/>
          </a:xfrm>
          <a:prstGeom prst="chevron">
            <a:avLst/>
          </a:prstGeom>
          <a:solidFill>
            <a:srgbClr val="009900"/>
          </a:solidFill>
          <a:ln>
            <a:solidFill>
              <a:srgbClr val="0099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E">
              <a:solidFill>
                <a:schemeClr val="tx1"/>
              </a:solidFill>
            </a:endParaRPr>
          </a:p>
        </p:txBody>
      </p:sp>
      <p:sp>
        <p:nvSpPr>
          <p:cNvPr id="12" name="CuadroTexto 11">
            <a:extLst>
              <a:ext uri="{FF2B5EF4-FFF2-40B4-BE49-F238E27FC236}">
                <a16:creationId xmlns:a16="http://schemas.microsoft.com/office/drawing/2014/main" id="{BBA1407D-782E-93DB-76BE-D0B0C46845DF}"/>
              </a:ext>
            </a:extLst>
          </p:cNvPr>
          <p:cNvSpPr txBox="1"/>
          <p:nvPr/>
        </p:nvSpPr>
        <p:spPr>
          <a:xfrm>
            <a:off x="2822025" y="1923247"/>
            <a:ext cx="7819697" cy="646331"/>
          </a:xfrm>
          <a:prstGeom prst="rect">
            <a:avLst/>
          </a:prstGeom>
          <a:noFill/>
        </p:spPr>
        <p:txBody>
          <a:bodyPr wrap="square" rtlCol="0">
            <a:spAutoFit/>
          </a:bodyPr>
          <a:lstStyle/>
          <a:p>
            <a:pPr marL="285750" indent="-285750">
              <a:buFont typeface="Arial" panose="020B0604020202020204" pitchFamily="34" charset="0"/>
              <a:buChar char="•"/>
            </a:pPr>
            <a:r>
              <a:rPr lang="es-MX" dirty="0">
                <a:solidFill>
                  <a:srgbClr val="212529"/>
                </a:solidFill>
                <a:latin typeface="Acumin Variable Concept Semibol" panose="020B0304020202020204" pitchFamily="34" charset="0"/>
              </a:rPr>
              <a:t>Los estudiantes pueden acceder al contenido en cualquier momento y desde cualquier lugar. </a:t>
            </a:r>
            <a:endParaRPr lang="es-PE" dirty="0">
              <a:solidFill>
                <a:srgbClr val="212529"/>
              </a:solidFill>
              <a:latin typeface="Acumin Variable Concept Semibol" panose="020B0304020202020204" pitchFamily="34" charset="0"/>
            </a:endParaRPr>
          </a:p>
        </p:txBody>
      </p:sp>
      <p:sp>
        <p:nvSpPr>
          <p:cNvPr id="13" name="CuadroTexto 12">
            <a:extLst>
              <a:ext uri="{FF2B5EF4-FFF2-40B4-BE49-F238E27FC236}">
                <a16:creationId xmlns:a16="http://schemas.microsoft.com/office/drawing/2014/main" id="{5F863DF5-8D64-5094-EEA7-6A1E16D66C61}"/>
              </a:ext>
            </a:extLst>
          </p:cNvPr>
          <p:cNvSpPr txBox="1"/>
          <p:nvPr/>
        </p:nvSpPr>
        <p:spPr>
          <a:xfrm>
            <a:off x="2822025" y="3689387"/>
            <a:ext cx="7819697" cy="646331"/>
          </a:xfrm>
          <a:prstGeom prst="rect">
            <a:avLst/>
          </a:prstGeom>
          <a:noFill/>
        </p:spPr>
        <p:txBody>
          <a:bodyPr wrap="square" rtlCol="0">
            <a:spAutoFit/>
          </a:bodyPr>
          <a:lstStyle/>
          <a:p>
            <a:pPr marL="285750" indent="-285750">
              <a:buFont typeface="Arial" panose="020B0604020202020204" pitchFamily="34" charset="0"/>
              <a:buChar char="•"/>
            </a:pPr>
            <a:r>
              <a:rPr lang="es-MX" dirty="0">
                <a:solidFill>
                  <a:srgbClr val="212529"/>
                </a:solidFill>
                <a:latin typeface="Acumin Variable Concept Semibol" panose="020B0304020202020204" pitchFamily="34" charset="0"/>
              </a:rPr>
              <a:t>Un curso online puede ser consumido por miles de estudiantes simultáneamente sin ningún problema. </a:t>
            </a:r>
            <a:endParaRPr lang="es-PE" dirty="0">
              <a:solidFill>
                <a:srgbClr val="212529"/>
              </a:solidFill>
              <a:latin typeface="Acumin Variable Concept Semibol" panose="020B0304020202020204" pitchFamily="34" charset="0"/>
            </a:endParaRPr>
          </a:p>
        </p:txBody>
      </p:sp>
      <p:sp>
        <p:nvSpPr>
          <p:cNvPr id="14" name="CuadroTexto 13">
            <a:extLst>
              <a:ext uri="{FF2B5EF4-FFF2-40B4-BE49-F238E27FC236}">
                <a16:creationId xmlns:a16="http://schemas.microsoft.com/office/drawing/2014/main" id="{6FAC761C-D6BF-560A-1C2C-44CF06A9D07C}"/>
              </a:ext>
            </a:extLst>
          </p:cNvPr>
          <p:cNvSpPr txBox="1"/>
          <p:nvPr/>
        </p:nvSpPr>
        <p:spPr>
          <a:xfrm>
            <a:off x="2822025" y="5392867"/>
            <a:ext cx="7819697" cy="646331"/>
          </a:xfrm>
          <a:prstGeom prst="rect">
            <a:avLst/>
          </a:prstGeom>
          <a:noFill/>
        </p:spPr>
        <p:txBody>
          <a:bodyPr wrap="square" rtlCol="0">
            <a:spAutoFit/>
          </a:bodyPr>
          <a:lstStyle/>
          <a:p>
            <a:pPr marL="285750" indent="-285750">
              <a:buFont typeface="Arial" panose="020B0604020202020204" pitchFamily="34" charset="0"/>
              <a:buChar char="•"/>
            </a:pPr>
            <a:r>
              <a:rPr lang="es-MX" dirty="0">
                <a:solidFill>
                  <a:srgbClr val="212529"/>
                </a:solidFill>
                <a:latin typeface="Acumin Variable Concept Semibol" panose="020B0304020202020204" pitchFamily="34" charset="0"/>
              </a:rPr>
              <a:t>Los cursos online eliminan muchos de los costos asociados con la educación tradicional, el costo de un espacio y el material impreso.</a:t>
            </a:r>
            <a:endParaRPr lang="es-PE" dirty="0">
              <a:solidFill>
                <a:srgbClr val="212529"/>
              </a:solidFill>
              <a:latin typeface="Acumin Variable Concept Semibol" panose="020B0304020202020204" pitchFamily="34" charset="0"/>
            </a:endParaRPr>
          </a:p>
        </p:txBody>
      </p:sp>
      <p:sp>
        <p:nvSpPr>
          <p:cNvPr id="15" name="CuadroTexto 14">
            <a:extLst>
              <a:ext uri="{FF2B5EF4-FFF2-40B4-BE49-F238E27FC236}">
                <a16:creationId xmlns:a16="http://schemas.microsoft.com/office/drawing/2014/main" id="{7AE27671-D11E-154B-880F-E1C6364A7F0B}"/>
              </a:ext>
            </a:extLst>
          </p:cNvPr>
          <p:cNvSpPr txBox="1"/>
          <p:nvPr/>
        </p:nvSpPr>
        <p:spPr>
          <a:xfrm>
            <a:off x="2822025" y="1513088"/>
            <a:ext cx="6117023" cy="461665"/>
          </a:xfrm>
          <a:prstGeom prst="rect">
            <a:avLst/>
          </a:prstGeom>
          <a:noFill/>
        </p:spPr>
        <p:txBody>
          <a:bodyPr wrap="square" rtlCol="0">
            <a:spAutoFit/>
          </a:bodyPr>
          <a:lstStyle/>
          <a:p>
            <a:r>
              <a:rPr lang="es-MX" sz="2400" dirty="0">
                <a:solidFill>
                  <a:srgbClr val="009900"/>
                </a:solidFill>
                <a:latin typeface="Acumin Variable Concept Black" panose="020B0304020202020204" pitchFamily="34" charset="0"/>
              </a:rPr>
              <a:t>FLEXIBILIDAD</a:t>
            </a:r>
            <a:endParaRPr lang="es-PE" sz="2400" dirty="0">
              <a:solidFill>
                <a:srgbClr val="009900"/>
              </a:solidFill>
              <a:latin typeface="Acumin Variable Concept Black" panose="020B0304020202020204" pitchFamily="34" charset="0"/>
            </a:endParaRPr>
          </a:p>
        </p:txBody>
      </p:sp>
      <p:sp>
        <p:nvSpPr>
          <p:cNvPr id="16" name="CuadroTexto 15">
            <a:extLst>
              <a:ext uri="{FF2B5EF4-FFF2-40B4-BE49-F238E27FC236}">
                <a16:creationId xmlns:a16="http://schemas.microsoft.com/office/drawing/2014/main" id="{60999E6D-7E7F-25B0-BE0C-EF47D806DCB7}"/>
              </a:ext>
            </a:extLst>
          </p:cNvPr>
          <p:cNvSpPr txBox="1"/>
          <p:nvPr/>
        </p:nvSpPr>
        <p:spPr>
          <a:xfrm>
            <a:off x="2822025" y="3277324"/>
            <a:ext cx="6117023" cy="461665"/>
          </a:xfrm>
          <a:prstGeom prst="rect">
            <a:avLst/>
          </a:prstGeom>
          <a:noFill/>
        </p:spPr>
        <p:txBody>
          <a:bodyPr wrap="square" rtlCol="0">
            <a:spAutoFit/>
          </a:bodyPr>
          <a:lstStyle/>
          <a:p>
            <a:r>
              <a:rPr lang="es-MX" sz="2400" dirty="0">
                <a:solidFill>
                  <a:srgbClr val="009900"/>
                </a:solidFill>
                <a:latin typeface="Acumin Variable Concept Black" panose="020B0304020202020204" pitchFamily="34" charset="0"/>
              </a:rPr>
              <a:t>ESTABILIDAD</a:t>
            </a:r>
            <a:endParaRPr lang="es-PE" sz="2400" dirty="0">
              <a:solidFill>
                <a:srgbClr val="009900"/>
              </a:solidFill>
              <a:latin typeface="Acumin Variable Concept Black" panose="020B0304020202020204" pitchFamily="34" charset="0"/>
            </a:endParaRPr>
          </a:p>
        </p:txBody>
      </p:sp>
      <p:sp>
        <p:nvSpPr>
          <p:cNvPr id="17" name="CuadroTexto 16">
            <a:extLst>
              <a:ext uri="{FF2B5EF4-FFF2-40B4-BE49-F238E27FC236}">
                <a16:creationId xmlns:a16="http://schemas.microsoft.com/office/drawing/2014/main" id="{F86E614D-1154-C228-55E9-7F2D750CEB8F}"/>
              </a:ext>
            </a:extLst>
          </p:cNvPr>
          <p:cNvSpPr txBox="1"/>
          <p:nvPr/>
        </p:nvSpPr>
        <p:spPr>
          <a:xfrm>
            <a:off x="2822025" y="5006996"/>
            <a:ext cx="6117023" cy="461665"/>
          </a:xfrm>
          <a:prstGeom prst="rect">
            <a:avLst/>
          </a:prstGeom>
          <a:noFill/>
        </p:spPr>
        <p:txBody>
          <a:bodyPr wrap="square" rtlCol="0">
            <a:spAutoFit/>
          </a:bodyPr>
          <a:lstStyle/>
          <a:p>
            <a:r>
              <a:rPr lang="es-MX" sz="2400" dirty="0">
                <a:solidFill>
                  <a:srgbClr val="009900"/>
                </a:solidFill>
                <a:latin typeface="Acumin Variable Concept Black" panose="020B0304020202020204" pitchFamily="34" charset="0"/>
              </a:rPr>
              <a:t>COSTOS REDUCIDOS</a:t>
            </a:r>
            <a:endParaRPr lang="es-PE" sz="2400" dirty="0">
              <a:solidFill>
                <a:srgbClr val="009900"/>
              </a:solidFill>
              <a:latin typeface="Acumin Variable Concept Black" panose="020B0304020202020204" pitchFamily="34" charset="0"/>
            </a:endParaRPr>
          </a:p>
        </p:txBody>
      </p:sp>
    </p:spTree>
    <p:extLst>
      <p:ext uri="{BB962C8B-B14F-4D97-AF65-F5344CB8AC3E}">
        <p14:creationId xmlns:p14="http://schemas.microsoft.com/office/powerpoint/2010/main" val="2749290785"/>
      </p:ext>
    </p:extLst>
  </p:cSld>
  <p:clrMapOvr>
    <a:masterClrMapping/>
  </p:clrMapOvr>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4274</TotalTime>
  <Words>1194</Words>
  <Application>Microsoft Office PowerPoint</Application>
  <PresentationFormat>Panorámica</PresentationFormat>
  <Paragraphs>196</Paragraphs>
  <Slides>24</Slides>
  <Notes>5</Notes>
  <HiddenSlides>0</HiddenSlides>
  <MMClips>0</MMClips>
  <ScaleCrop>false</ScaleCrop>
  <HeadingPairs>
    <vt:vector size="6" baseType="variant">
      <vt:variant>
        <vt:lpstr>Fuentes usadas</vt:lpstr>
      </vt:variant>
      <vt:variant>
        <vt:i4>5</vt:i4>
      </vt:variant>
      <vt:variant>
        <vt:lpstr>Tema</vt:lpstr>
      </vt:variant>
      <vt:variant>
        <vt:i4>1</vt:i4>
      </vt:variant>
      <vt:variant>
        <vt:lpstr>Títulos de diapositiva</vt:lpstr>
      </vt:variant>
      <vt:variant>
        <vt:i4>24</vt:i4>
      </vt:variant>
    </vt:vector>
  </HeadingPairs>
  <TitlesOfParts>
    <vt:vector size="30" baseType="lpstr">
      <vt:lpstr>Acumin Variable Concept Black</vt:lpstr>
      <vt:lpstr>Acumin Variable Concept Semibol</vt:lpstr>
      <vt:lpstr>Aptos</vt:lpstr>
      <vt:lpstr>Aptos Display</vt:lpstr>
      <vt:lpstr>Arial</vt:lpstr>
      <vt:lpstr>Tema de Office</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Milagros Reyes</dc:creator>
  <cp:lastModifiedBy>giovany pernia</cp:lastModifiedBy>
  <cp:revision>18</cp:revision>
  <dcterms:created xsi:type="dcterms:W3CDTF">2024-09-11T21:13:55Z</dcterms:created>
  <dcterms:modified xsi:type="dcterms:W3CDTF">2024-10-16T19:21:07Z</dcterms:modified>
</cp:coreProperties>
</file>